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5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56" r:id="rId10"/>
    <p:sldId id="259" r:id="rId11"/>
    <p:sldId id="270" r:id="rId12"/>
    <p:sldId id="271" r:id="rId13"/>
    <p:sldId id="273" r:id="rId14"/>
    <p:sldId id="274" r:id="rId15"/>
    <p:sldId id="267" r:id="rId16"/>
    <p:sldId id="299" r:id="rId17"/>
    <p:sldId id="266" r:id="rId18"/>
    <p:sldId id="300" r:id="rId19"/>
    <p:sldId id="277" r:id="rId20"/>
    <p:sldId id="272" r:id="rId21"/>
    <p:sldId id="268" r:id="rId22"/>
    <p:sldId id="298" r:id="rId23"/>
    <p:sldId id="269" r:id="rId24"/>
    <p:sldId id="275" r:id="rId25"/>
    <p:sldId id="282" r:id="rId26"/>
    <p:sldId id="276" r:id="rId27"/>
    <p:sldId id="309" r:id="rId28"/>
    <p:sldId id="310" r:id="rId29"/>
    <p:sldId id="311" r:id="rId30"/>
    <p:sldId id="278" r:id="rId31"/>
    <p:sldId id="303" r:id="rId32"/>
    <p:sldId id="280" r:id="rId33"/>
    <p:sldId id="307" r:id="rId34"/>
    <p:sldId id="281" r:id="rId35"/>
    <p:sldId id="286" r:id="rId36"/>
    <p:sldId id="289" r:id="rId37"/>
    <p:sldId id="291" r:id="rId38"/>
    <p:sldId id="287" r:id="rId39"/>
    <p:sldId id="288" r:id="rId40"/>
    <p:sldId id="305" r:id="rId41"/>
    <p:sldId id="285" r:id="rId42"/>
    <p:sldId id="306" r:id="rId43"/>
    <p:sldId id="292" r:id="rId44"/>
    <p:sldId id="308" r:id="rId45"/>
    <p:sldId id="295" r:id="rId46"/>
    <p:sldId id="293" r:id="rId47"/>
    <p:sldId id="296" r:id="rId48"/>
    <p:sldId id="301" r:id="rId49"/>
    <p:sldId id="312" r:id="rId50"/>
    <p:sldId id="297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0560C64-3232-4711-B868-D5FB61D70674}">
          <p14:sldIdLst>
            <p14:sldId id="265"/>
            <p14:sldId id="257"/>
            <p14:sldId id="260"/>
            <p14:sldId id="258"/>
            <p14:sldId id="261"/>
            <p14:sldId id="262"/>
            <p14:sldId id="263"/>
            <p14:sldId id="264"/>
            <p14:sldId id="256"/>
            <p14:sldId id="259"/>
            <p14:sldId id="270"/>
            <p14:sldId id="271"/>
            <p14:sldId id="273"/>
            <p14:sldId id="274"/>
            <p14:sldId id="267"/>
            <p14:sldId id="299"/>
            <p14:sldId id="266"/>
            <p14:sldId id="300"/>
            <p14:sldId id="277"/>
            <p14:sldId id="272"/>
            <p14:sldId id="268"/>
            <p14:sldId id="298"/>
            <p14:sldId id="269"/>
            <p14:sldId id="275"/>
            <p14:sldId id="282"/>
            <p14:sldId id="276"/>
            <p14:sldId id="309"/>
            <p14:sldId id="310"/>
            <p14:sldId id="311"/>
            <p14:sldId id="278"/>
            <p14:sldId id="303"/>
            <p14:sldId id="280"/>
          </p14:sldIdLst>
        </p14:section>
        <p14:section name="제목 없는 구역" id="{3781F5AA-A1BC-4440-B79C-7737357487B2}">
          <p14:sldIdLst>
            <p14:sldId id="307"/>
            <p14:sldId id="281"/>
            <p14:sldId id="286"/>
            <p14:sldId id="289"/>
            <p14:sldId id="291"/>
            <p14:sldId id="287"/>
            <p14:sldId id="288"/>
            <p14:sldId id="305"/>
          </p14:sldIdLst>
        </p14:section>
        <p14:section name="제목 없는 구역" id="{382FDA55-DF61-4C53-9776-902C21365636}">
          <p14:sldIdLst>
            <p14:sldId id="285"/>
            <p14:sldId id="306"/>
            <p14:sldId id="292"/>
            <p14:sldId id="308"/>
            <p14:sldId id="295"/>
            <p14:sldId id="293"/>
            <p14:sldId id="296"/>
            <p14:sldId id="301"/>
            <p14:sldId id="312"/>
            <p14:sldId id="297"/>
          </p14:sldIdLst>
        </p14:section>
        <p14:section name="제목 없는 구역" id="{B438C0C0-976A-462F-B5C1-682B3493400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CBFF"/>
    <a:srgbClr val="588E33"/>
    <a:srgbClr val="D9A62A"/>
    <a:srgbClr val="000000"/>
    <a:srgbClr val="2E6CA4"/>
    <a:srgbClr val="009B8F"/>
    <a:srgbClr val="C35D5D"/>
    <a:srgbClr val="0E1319"/>
    <a:srgbClr val="04D362"/>
    <a:srgbClr val="DD3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2" autoAdjust="0"/>
    <p:restoredTop sz="94686"/>
  </p:normalViewPr>
  <p:slideViewPr>
    <p:cSldViewPr snapToGrid="0" showGuides="1">
      <p:cViewPr varScale="1">
        <p:scale>
          <a:sx n="79" d="100"/>
          <a:sy n="79" d="100"/>
        </p:scale>
        <p:origin x="878" y="82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오늘 내가 한일</a:t>
            </a:r>
            <a:endParaRPr lang="ko-KR" altLang="en-US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70A59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CC3-4D89-8418-22979217F9B3}"/>
              </c:ext>
            </c:extLst>
          </c:dPt>
          <c:dPt>
            <c:idx val="1"/>
            <c:bubble3D val="0"/>
            <c:spPr>
              <a:solidFill>
                <a:srgbClr val="E341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C3-4D89-8418-22979217F9B3}"/>
              </c:ext>
            </c:extLst>
          </c:dPt>
          <c:dPt>
            <c:idx val="2"/>
            <c:bubble3D val="0"/>
            <c:spPr>
              <a:solidFill>
                <a:srgbClr val="F3802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CC3-4D89-8418-22979217F9B3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C3-4D89-8418-22979217F9B3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C3-4D89-8418-22979217F9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오늘 내가 한일</a:t>
            </a:r>
            <a:endParaRPr lang="ko-KR" altLang="en-US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8EE2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9-4BF3-8700-CF3624BF4C77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9-4BF3-8700-CF3624BF4C77}"/>
              </c:ext>
            </c:extLst>
          </c:dPt>
          <c:dPt>
            <c:idx val="2"/>
            <c:bubble3D val="0"/>
            <c:spPr>
              <a:solidFill>
                <a:srgbClr val="F3802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BE9-4BF3-8700-CF3624BF4C77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BE9-4BF3-8700-CF3624BF4C7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BE9-4BF3-8700-CF3624BF4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BEF04-0C5C-4511-8682-8F55F034ECE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D76AE-D69B-4824-8EB4-1DBFF9FB3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0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D76AE-D69B-4824-8EB4-1DBFF9FB3B4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2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4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0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6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4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9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1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01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6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09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1557B-58EA-48D8-9566-3D0C96E0B12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A7006-CE98-4A09-9ABD-79F0C1611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3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2.png"/><Relationship Id="rId5" Type="http://schemas.openxmlformats.org/officeDocument/2006/relationships/image" Target="../media/image38.gif"/><Relationship Id="rId10" Type="http://schemas.openxmlformats.org/officeDocument/2006/relationships/image" Target="../media/image7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3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968891" y="3003848"/>
            <a:ext cx="4254217" cy="923330"/>
            <a:chOff x="3711409" y="3003848"/>
            <a:chExt cx="4254217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5203331" y="3003848"/>
              <a:ext cx="27622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 err="1"/>
                <a:t>de;code</a:t>
              </a:r>
              <a:endParaRPr lang="ko-KR" altLang="en-US" sz="5400" b="1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409" y="3080997"/>
              <a:ext cx="1491922" cy="769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2109" y="240924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Content</a:t>
            </a:r>
            <a:endParaRPr lang="ko-KR" altLang="en-US" sz="3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2145" y="97970"/>
            <a:ext cx="489242" cy="87068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963806" y="533311"/>
            <a:ext cx="8613058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1256601" y="1545275"/>
            <a:ext cx="4672160" cy="703476"/>
            <a:chOff x="2426812" y="1378138"/>
            <a:chExt cx="4672160" cy="703476"/>
          </a:xfrm>
        </p:grpSpPr>
        <p:sp>
          <p:nvSpPr>
            <p:cNvPr id="6" name="TextBox 5"/>
            <p:cNvSpPr txBox="1"/>
            <p:nvPr/>
          </p:nvSpPr>
          <p:spPr>
            <a:xfrm>
              <a:off x="2872412" y="1529821"/>
              <a:ext cx="4226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서비스 개요</a:t>
              </a:r>
              <a:endParaRPr lang="en-US" altLang="ko-KR" sz="2000" b="1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12" y="1378138"/>
              <a:ext cx="529420" cy="703476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1275301" y="3629099"/>
            <a:ext cx="4672160" cy="703476"/>
            <a:chOff x="2877438" y="2828367"/>
            <a:chExt cx="4672160" cy="703476"/>
          </a:xfrm>
        </p:grpSpPr>
        <p:sp>
          <p:nvSpPr>
            <p:cNvPr id="19" name="TextBox 18"/>
            <p:cNvSpPr txBox="1"/>
            <p:nvPr/>
          </p:nvSpPr>
          <p:spPr>
            <a:xfrm>
              <a:off x="3323038" y="2980050"/>
              <a:ext cx="4226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시연</a:t>
              </a:r>
              <a:endParaRPr lang="en-US" altLang="ko-KR" sz="2000" b="1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438" y="2828367"/>
              <a:ext cx="529420" cy="703476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7035701" y="4606561"/>
            <a:ext cx="4672160" cy="703476"/>
            <a:chOff x="2431838" y="4962032"/>
            <a:chExt cx="4672160" cy="703476"/>
          </a:xfrm>
        </p:grpSpPr>
        <p:sp>
          <p:nvSpPr>
            <p:cNvPr id="21" name="TextBox 20"/>
            <p:cNvSpPr txBox="1"/>
            <p:nvPr/>
          </p:nvSpPr>
          <p:spPr>
            <a:xfrm>
              <a:off x="2877438" y="5113715"/>
              <a:ext cx="4226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/>
                <a:t>QnA</a:t>
              </a:r>
              <a:endParaRPr lang="en-US" altLang="ko-KR" sz="2000" b="1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838" y="4962032"/>
              <a:ext cx="529420" cy="70347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7020912" y="2519841"/>
            <a:ext cx="4672160" cy="703476"/>
            <a:chOff x="2877438" y="3587365"/>
            <a:chExt cx="4672160" cy="703476"/>
          </a:xfrm>
        </p:grpSpPr>
        <p:sp>
          <p:nvSpPr>
            <p:cNvPr id="23" name="TextBox 22"/>
            <p:cNvSpPr txBox="1"/>
            <p:nvPr/>
          </p:nvSpPr>
          <p:spPr>
            <a:xfrm>
              <a:off x="3323038" y="3739048"/>
              <a:ext cx="4226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사용 기술</a:t>
              </a:r>
              <a:endParaRPr lang="en-US" altLang="ko-KR" sz="2000" b="1" dirty="0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438" y="3587365"/>
              <a:ext cx="529420" cy="703476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7020912" y="3558686"/>
            <a:ext cx="4672160" cy="703476"/>
            <a:chOff x="2752980" y="4249840"/>
            <a:chExt cx="4672160" cy="703476"/>
          </a:xfrm>
        </p:grpSpPr>
        <p:sp>
          <p:nvSpPr>
            <p:cNvPr id="25" name="TextBox 24"/>
            <p:cNvSpPr txBox="1"/>
            <p:nvPr/>
          </p:nvSpPr>
          <p:spPr>
            <a:xfrm>
              <a:off x="3198580" y="4401523"/>
              <a:ext cx="4226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기대효과</a:t>
              </a:r>
              <a:endParaRPr lang="en-US" altLang="ko-KR" sz="2000" b="1" dirty="0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2980" y="4249840"/>
              <a:ext cx="529420" cy="703476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256601" y="2587187"/>
            <a:ext cx="4672160" cy="703476"/>
            <a:chOff x="2702127" y="2106155"/>
            <a:chExt cx="4672160" cy="703476"/>
          </a:xfrm>
        </p:grpSpPr>
        <p:sp>
          <p:nvSpPr>
            <p:cNvPr id="27" name="TextBox 26"/>
            <p:cNvSpPr txBox="1"/>
            <p:nvPr/>
          </p:nvSpPr>
          <p:spPr>
            <a:xfrm>
              <a:off x="3147727" y="2257838"/>
              <a:ext cx="4226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기능 소개</a:t>
              </a:r>
              <a:endParaRPr lang="en-US" altLang="ko-KR" sz="2000" b="1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127" y="2106155"/>
              <a:ext cx="529420" cy="703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4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602511" y="3208050"/>
            <a:ext cx="3536602" cy="584775"/>
            <a:chOff x="4185951" y="3208050"/>
            <a:chExt cx="3536602" cy="584775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4542473" y="3208050"/>
              <a:ext cx="318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/>
                <a:t>서비스 개요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376673" y="3065094"/>
              <a:ext cx="489242" cy="870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99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2607" y="3238828"/>
            <a:ext cx="725981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/>
            </a:lvl1pPr>
          </a:lstStyle>
          <a:p>
            <a:r>
              <a:rPr lang="ko-KR" altLang="en-US" b="1" dirty="0"/>
              <a:t>목표 </a:t>
            </a:r>
            <a:r>
              <a:rPr lang="en-US" altLang="ko-KR" b="1" dirty="0"/>
              <a:t>: </a:t>
            </a:r>
            <a:r>
              <a:rPr lang="ko-KR" altLang="en-US" b="1" dirty="0"/>
              <a:t>개발자들의 자유로운 커뮤니티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2797" y="333255"/>
            <a:ext cx="15568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서비스 개요</a:t>
            </a:r>
            <a:endParaRPr lang="ko-KR" altLang="en-US" sz="24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703871" y="533312"/>
            <a:ext cx="8381710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7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0" y="689439"/>
            <a:ext cx="11727886" cy="5479122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2835" y1="6308" x2="42835" y2="6308"/>
                        <a14:foregroundMark x1="38110" y1="3525" x2="54016" y2="3525"/>
                        <a14:foregroundMark x1="92756" y1="38683" x2="92756" y2="40353"/>
                        <a14:foregroundMark x1="55276" y1="86085" x2="59528" y2="86364"/>
                        <a14:foregroundMark x1="70866" y1="93506" x2="72913" y2="93228"/>
                        <a14:foregroundMark x1="51496" y1="94527" x2="51181" y2="97588"/>
                        <a14:foregroundMark x1="15748" y1="30612" x2="15748" y2="30612"/>
                        <a14:foregroundMark x1="10551" y1="29314" x2="10551" y2="29314"/>
                        <a14:backgroundMark x1="39528" y1="464" x2="39528" y2="464"/>
                        <a14:backgroundMark x1="40472" y1="464" x2="40472" y2="464"/>
                        <a14:backgroundMark x1="59370" y1="464" x2="59370" y2="464"/>
                        <a14:backgroundMark x1="58110" y1="371" x2="58110" y2="371"/>
                        <a14:backgroundMark x1="56378" y1="371" x2="56378" y2="3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0704" y="-114978"/>
            <a:ext cx="2337045" cy="39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2B290B-4E7A-D614-0302-BD0F793622DE}"/>
              </a:ext>
            </a:extLst>
          </p:cNvPr>
          <p:cNvSpPr/>
          <p:nvPr/>
        </p:nvSpPr>
        <p:spPr>
          <a:xfrm>
            <a:off x="-327950" y="-218661"/>
            <a:ext cx="12847899" cy="731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60" y="-483593"/>
            <a:ext cx="9255760" cy="9482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54" y="2528347"/>
            <a:ext cx="6062664" cy="119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s://t1.daumcdn.net/cfile/tistory/2344AC4E578B9292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15" y="825571"/>
            <a:ext cx="5134185" cy="49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t1.daumcdn.net/cfile/tistory/22046D4D578B92F7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116" y="1198880"/>
            <a:ext cx="6061711" cy="5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5D4FF-5B17-7099-9910-992ECFF19BBE}"/>
              </a:ext>
            </a:extLst>
          </p:cNvPr>
          <p:cNvSpPr txBox="1"/>
          <p:nvPr/>
        </p:nvSpPr>
        <p:spPr>
          <a:xfrm>
            <a:off x="7830650" y="625516"/>
            <a:ext cx="369017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 b="1"/>
            </a:lvl1pPr>
          </a:lstStyle>
          <a:p>
            <a:r>
              <a:rPr lang="en-US" altLang="ko-KR" dirty="0" err="1"/>
              <a:t>StackOverFlow</a:t>
            </a:r>
            <a:r>
              <a:rPr lang="en-US" altLang="ko-KR" dirty="0"/>
              <a:t> </a:t>
            </a:r>
            <a:r>
              <a:rPr lang="ko-KR" altLang="en-US" dirty="0"/>
              <a:t>질문등록 화면</a:t>
            </a:r>
          </a:p>
        </p:txBody>
      </p:sp>
    </p:spTree>
    <p:extLst>
      <p:ext uri="{BB962C8B-B14F-4D97-AF65-F5344CB8AC3E}">
        <p14:creationId xmlns:p14="http://schemas.microsoft.com/office/powerpoint/2010/main" val="268840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9E86F7-B2F8-B1AE-A979-F34FA63613D6}"/>
              </a:ext>
            </a:extLst>
          </p:cNvPr>
          <p:cNvSpPr txBox="1"/>
          <p:nvPr/>
        </p:nvSpPr>
        <p:spPr>
          <a:xfrm>
            <a:off x="7830650" y="625516"/>
            <a:ext cx="369017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 b="1"/>
            </a:lvl1pPr>
          </a:lstStyle>
          <a:p>
            <a:r>
              <a:rPr lang="en-US" altLang="ko-KR" dirty="0" err="1"/>
              <a:t>StackOverFlow</a:t>
            </a:r>
            <a:r>
              <a:rPr lang="en-US" altLang="ko-KR" dirty="0"/>
              <a:t> </a:t>
            </a:r>
            <a:r>
              <a:rPr lang="ko-KR" altLang="en-US" dirty="0"/>
              <a:t>질문등록 화면</a:t>
            </a:r>
          </a:p>
        </p:txBody>
      </p:sp>
      <p:pic>
        <p:nvPicPr>
          <p:cNvPr id="3" name="Picture 4" descr="https://t1.daumcdn.net/cfile/tistory/2344AC4E578B929210">
            <a:extLst>
              <a:ext uri="{FF2B5EF4-FFF2-40B4-BE49-F238E27FC236}">
                <a16:creationId xmlns:a16="http://schemas.microsoft.com/office/drawing/2014/main" id="{E1690999-CCA1-2E09-C452-2707BECF5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15" y="825571"/>
            <a:ext cx="5134185" cy="49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t1.daumcdn.net/cfile/tistory/22046D4D578B92F722">
            <a:extLst>
              <a:ext uri="{FF2B5EF4-FFF2-40B4-BE49-F238E27FC236}">
                <a16:creationId xmlns:a16="http://schemas.microsoft.com/office/drawing/2014/main" id="{F5903C8F-3D54-0E45-8ECD-8BC2B95E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116" y="1198880"/>
            <a:ext cx="6061711" cy="5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3B2F48A-614A-7DED-70B4-7C489D1C6084}"/>
              </a:ext>
            </a:extLst>
          </p:cNvPr>
          <p:cNvSpPr/>
          <p:nvPr/>
        </p:nvSpPr>
        <p:spPr>
          <a:xfrm>
            <a:off x="-327950" y="-228600"/>
            <a:ext cx="12847899" cy="731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 rot="21021635">
            <a:off x="4285733" y="3201094"/>
            <a:ext cx="3693560" cy="101566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C00000"/>
                </a:solidFill>
              </a:rPr>
              <a:t>어려움</a:t>
            </a:r>
            <a:r>
              <a:rPr lang="en-US" altLang="ko-KR" sz="6000" b="1" dirty="0">
                <a:solidFill>
                  <a:srgbClr val="C00000"/>
                </a:solidFill>
              </a:rPr>
              <a:t>!</a:t>
            </a:r>
            <a:endParaRPr lang="ko-KR" altLang="en-US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6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스택오버플로우에 처음 질문 올렸던 짧은 경험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9" y="1147167"/>
            <a:ext cx="6316592" cy="45056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78" y="1891087"/>
            <a:ext cx="4269679" cy="44178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9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스택오버플로우에 처음 질문 올렸던 짧은 경험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9" y="1147167"/>
            <a:ext cx="6316592" cy="45056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78" y="1891087"/>
            <a:ext cx="4269679" cy="4417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6ACABA-2230-10D9-B87D-567CA1D8132D}"/>
              </a:ext>
            </a:extLst>
          </p:cNvPr>
          <p:cNvSpPr/>
          <p:nvPr/>
        </p:nvSpPr>
        <p:spPr>
          <a:xfrm>
            <a:off x="-327950" y="-228600"/>
            <a:ext cx="12847899" cy="731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21021635">
            <a:off x="4669154" y="3201094"/>
            <a:ext cx="2926718" cy="101566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>
                <a:solidFill>
                  <a:srgbClr val="C00000"/>
                </a:solidFill>
              </a:rPr>
              <a:t>영어</a:t>
            </a:r>
            <a:r>
              <a:rPr lang="en-US" altLang="ko-KR" sz="6000" b="1" dirty="0">
                <a:solidFill>
                  <a:srgbClr val="C00000"/>
                </a:solidFill>
              </a:rPr>
              <a:t>!</a:t>
            </a:r>
            <a:endParaRPr lang="ko-KR" altLang="en-US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5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257" y="2161988"/>
            <a:ext cx="4877481" cy="26768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FC61B9F-4605-C488-56B4-5FF71FB67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1" y="1504336"/>
            <a:ext cx="5382980" cy="4745994"/>
          </a:xfrm>
          <a:prstGeom prst="rect">
            <a:avLst/>
          </a:prstGeom>
        </p:spPr>
      </p:pic>
      <p:pic>
        <p:nvPicPr>
          <p:cNvPr id="18434" name="Picture 2" descr="ChatGPT Logo PNG With Transparent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39" y="1972850"/>
            <a:ext cx="830559" cy="83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59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907" y="1045567"/>
            <a:ext cx="5173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/>
              <a:t>여러분들은 </a:t>
            </a:r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</a:rPr>
              <a:t>개발자</a:t>
            </a:r>
            <a:r>
              <a:rPr lang="ko-KR" altLang="en-US" sz="3200" b="1" dirty="0"/>
              <a:t> 인가요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3079348" y="2040941"/>
            <a:ext cx="6106329" cy="4579747"/>
            <a:chOff x="3222866" y="1991780"/>
            <a:chExt cx="6106329" cy="4579747"/>
          </a:xfrm>
        </p:grpSpPr>
        <p:pic>
          <p:nvPicPr>
            <p:cNvPr id="2056" name="Picture 8" descr="카카오프렌즈스토어 제주, 한라봉라이언, 하르방라이언 다 있어! 제주여행 : 네이버 블로그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866" y="1991780"/>
              <a:ext cx="6106329" cy="457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173132">
              <a:off x="5781630" y="4368929"/>
              <a:ext cx="838492" cy="215444"/>
            </a:xfrm>
            <a:prstGeom prst="rect">
              <a:avLst/>
            </a:prstGeom>
            <a:solidFill>
              <a:srgbClr val="8283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SAMSUNG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39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I가 절대로 대체할 수 없는 것들에 대해 · 위픽레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118" y="2946400"/>
            <a:ext cx="4454295" cy="358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068">
            <a:off x="6320387" y="1694680"/>
            <a:ext cx="4715533" cy="1924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57578">
            <a:off x="839841" y="1467558"/>
            <a:ext cx="470600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732" y="603012"/>
            <a:ext cx="5705027" cy="599493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712290" y="3277315"/>
            <a:ext cx="2840445" cy="646332"/>
            <a:chOff x="4857033" y="3105834"/>
            <a:chExt cx="2840445" cy="646332"/>
          </a:xfrm>
        </p:grpSpPr>
        <p:sp>
          <p:nvSpPr>
            <p:cNvPr id="12" name="직사각형 11"/>
            <p:cNvSpPr/>
            <p:nvPr/>
          </p:nvSpPr>
          <p:spPr>
            <a:xfrm>
              <a:off x="4920188" y="3105834"/>
              <a:ext cx="2686396" cy="646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9201" y="3105834"/>
              <a:ext cx="1898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err="1"/>
                <a:t>de;code</a:t>
              </a:r>
              <a:endParaRPr lang="ko-KR" altLang="en-US" sz="5400" b="1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033" y="3144408"/>
              <a:ext cx="1104213" cy="569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283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732" y="603012"/>
            <a:ext cx="5705027" cy="599493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712290" y="3277315"/>
            <a:ext cx="2840445" cy="646332"/>
            <a:chOff x="4857033" y="3105834"/>
            <a:chExt cx="2840445" cy="646332"/>
          </a:xfrm>
        </p:grpSpPr>
        <p:sp>
          <p:nvSpPr>
            <p:cNvPr id="12" name="직사각형 11"/>
            <p:cNvSpPr/>
            <p:nvPr/>
          </p:nvSpPr>
          <p:spPr>
            <a:xfrm>
              <a:off x="4920188" y="3105834"/>
              <a:ext cx="2686396" cy="646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9201" y="3105834"/>
              <a:ext cx="1898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err="1"/>
                <a:t>de;code</a:t>
              </a:r>
              <a:endParaRPr lang="ko-KR" altLang="en-US" sz="5400" b="1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033" y="3144408"/>
              <a:ext cx="1104213" cy="56918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4630B7-21D5-D721-71A8-1AF62A9E4439}"/>
              </a:ext>
            </a:extLst>
          </p:cNvPr>
          <p:cNvSpPr/>
          <p:nvPr/>
        </p:nvSpPr>
        <p:spPr>
          <a:xfrm>
            <a:off x="-327950" y="-228600"/>
            <a:ext cx="12847899" cy="731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50104" y="2786622"/>
            <a:ext cx="756481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목표 </a:t>
            </a:r>
            <a:r>
              <a:rPr lang="en-US" altLang="ko-KR" sz="2800" b="1" dirty="0"/>
              <a:t>: </a:t>
            </a:r>
            <a:r>
              <a:rPr lang="ko-KR" altLang="en-US" sz="2800" b="1" dirty="0">
                <a:solidFill>
                  <a:srgbClr val="08815C"/>
                </a:solidFill>
              </a:rPr>
              <a:t>한국인</a:t>
            </a:r>
            <a:r>
              <a:rPr lang="ko-KR" altLang="en-US" sz="2800" b="1" dirty="0"/>
              <a:t> 개발자들의 자유로운 커뮤니티</a:t>
            </a:r>
          </a:p>
        </p:txBody>
      </p:sp>
    </p:spTree>
    <p:extLst>
      <p:ext uri="{BB962C8B-B14F-4D97-AF65-F5344CB8AC3E}">
        <p14:creationId xmlns:p14="http://schemas.microsoft.com/office/powerpoint/2010/main" val="23986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237752" y="3208050"/>
            <a:ext cx="3789521" cy="584775"/>
            <a:chOff x="3933032" y="3208050"/>
            <a:chExt cx="3789521" cy="584775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4542473" y="3208050"/>
              <a:ext cx="318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/>
                <a:t>주요 기능 소개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23754" y="3065095"/>
              <a:ext cx="489242" cy="870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6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2797" y="2372906"/>
            <a:ext cx="105603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b="1" dirty="0" err="1"/>
              <a:t>de;code</a:t>
            </a:r>
            <a:r>
              <a:rPr lang="en-US" altLang="ko-KR" sz="2400" b="1" dirty="0"/>
              <a:t> Community</a:t>
            </a:r>
          </a:p>
          <a:p>
            <a:pPr marL="342900" indent="-342900">
              <a:buAutoNum type="arabicPeriod"/>
            </a:pPr>
            <a:endParaRPr lang="en-US" altLang="ko-KR" sz="3200" b="1" dirty="0"/>
          </a:p>
          <a:p>
            <a:pPr marL="342900" indent="-342900">
              <a:buAutoNum type="arabicPeriod"/>
            </a:pPr>
            <a:r>
              <a:rPr lang="en-US" altLang="ko-KR" sz="2400" b="1" dirty="0" err="1"/>
              <a:t>de;code</a:t>
            </a:r>
            <a:r>
              <a:rPr lang="en-US" altLang="ko-KR" sz="2400" b="1" dirty="0"/>
              <a:t> SNS</a:t>
            </a:r>
            <a:endParaRPr lang="en-US" altLang="ko-KR" sz="3200" b="1" dirty="0"/>
          </a:p>
          <a:p>
            <a:pPr marL="342900" indent="-342900">
              <a:buAutoNum type="arabicPeriod"/>
            </a:pPr>
            <a:endParaRPr lang="en-US" altLang="ko-KR" sz="3200" b="1" dirty="0"/>
          </a:p>
          <a:p>
            <a:pPr marL="342900" indent="-342900">
              <a:buAutoNum type="arabicPeriod"/>
            </a:pPr>
            <a:r>
              <a:rPr lang="en-US" altLang="ko-KR" sz="2400" b="1" dirty="0" err="1"/>
              <a:t>de;code</a:t>
            </a:r>
            <a:r>
              <a:rPr lang="en-US" altLang="ko-KR" sz="2400" b="1" dirty="0"/>
              <a:t> Arena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87548" y="333257"/>
            <a:ext cx="190308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</a:t>
            </a:r>
            <a:endParaRPr lang="ko-KR" altLang="en-US" sz="24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928395" y="532435"/>
            <a:ext cx="8218025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0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5" y="1269718"/>
            <a:ext cx="4541346" cy="49475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3493" y="2572961"/>
            <a:ext cx="495334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 b="1"/>
            </a:lvl1pPr>
          </a:lstStyle>
          <a:p>
            <a:r>
              <a:rPr lang="en-US" altLang="ko-KR" dirty="0"/>
              <a:t>1. </a:t>
            </a:r>
            <a:r>
              <a:rPr lang="en-US" altLang="ko-KR" dirty="0" err="1"/>
              <a:t>de;code</a:t>
            </a:r>
            <a:r>
              <a:rPr lang="en-US" altLang="ko-KR" dirty="0"/>
              <a:t> Community</a:t>
            </a:r>
          </a:p>
          <a:p>
            <a:pPr lvl="1"/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  <a:r>
              <a:rPr lang="en-US" altLang="ko-KR" sz="2000" b="1" dirty="0" err="1">
                <a:solidFill>
                  <a:schemeClr val="accent6">
                    <a:lumMod val="75000"/>
                  </a:schemeClr>
                </a:solidFill>
              </a:rPr>
              <a:t>StackOverFlow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 &amp; </a:t>
            </a:r>
            <a:r>
              <a:rPr lang="en-US" altLang="ko-KR" sz="2000" b="1" dirty="0" err="1">
                <a:solidFill>
                  <a:schemeClr val="accent6">
                    <a:lumMod val="75000"/>
                  </a:schemeClr>
                </a:solidFill>
              </a:rPr>
              <a:t>ChatGPT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 4.0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7548" y="333257"/>
            <a:ext cx="190308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2928395" y="532435"/>
            <a:ext cx="8206451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22755" y="3465513"/>
            <a:ext cx="571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ChatGPT</a:t>
            </a:r>
            <a:r>
              <a:rPr lang="en-US" altLang="ko-KR" dirty="0"/>
              <a:t> 4.0 </a:t>
            </a:r>
            <a:r>
              <a:rPr lang="ko-KR" altLang="en-US" dirty="0"/>
              <a:t>와 모든 사용자로부터</a:t>
            </a:r>
            <a:br>
              <a:rPr lang="ko-KR" altLang="en-US" dirty="0"/>
            </a:br>
            <a:r>
              <a:rPr lang="ko-KR" altLang="en-US" dirty="0"/>
              <a:t>에러에 대한 다양한 솔루션을 얻을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317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389" y="1719545"/>
            <a:ext cx="605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일반적인 질문 게시판의 </a:t>
            </a:r>
            <a:r>
              <a:rPr lang="ko-KR" altLang="en-US" sz="2400" b="1" dirty="0">
                <a:solidFill>
                  <a:srgbClr val="C00000"/>
                </a:solidFill>
              </a:rPr>
              <a:t>문제점</a:t>
            </a:r>
            <a:endParaRPr lang="en-US" altLang="ko-KR" sz="24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3721" y="333257"/>
            <a:ext cx="35637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Community</a:t>
            </a:r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9" name="직선 연결선 8"/>
          <p:cNvCxnSpPr>
            <a:stCxn id="7" idx="3"/>
          </p:cNvCxnSpPr>
          <p:nvPr/>
        </p:nvCxnSpPr>
        <p:spPr>
          <a:xfrm>
            <a:off x="4477517" y="533312"/>
            <a:ext cx="6668903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214903E-3A73-794A-4250-61CD59FC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3" y="2427042"/>
            <a:ext cx="3768932" cy="3092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648BC-2339-E06C-71D9-18025EF73328}"/>
              </a:ext>
            </a:extLst>
          </p:cNvPr>
          <p:cNvSpPr txBox="1"/>
          <p:nvPr/>
        </p:nvSpPr>
        <p:spPr>
          <a:xfrm>
            <a:off x="6534364" y="2111807"/>
            <a:ext cx="3760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질문 내용을 알 수 없는 제목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B07A4-45CC-6535-0220-4A75070194C9}"/>
              </a:ext>
            </a:extLst>
          </p:cNvPr>
          <p:cNvSpPr txBox="1"/>
          <p:nvPr/>
        </p:nvSpPr>
        <p:spPr>
          <a:xfrm>
            <a:off x="6559371" y="3429000"/>
            <a:ext cx="3651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기술 스택 버전 명시의 부재</a:t>
            </a:r>
            <a:endParaRPr lang="en-US" altLang="ko-KR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1F6ED-4620-DB52-76AB-F23015DF5E03}"/>
              </a:ext>
            </a:extLst>
          </p:cNvPr>
          <p:cNvSpPr txBox="1"/>
          <p:nvPr/>
        </p:nvSpPr>
        <p:spPr>
          <a:xfrm>
            <a:off x="6534364" y="4746193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무플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388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9" name="직선 연결선 8"/>
          <p:cNvCxnSpPr>
            <a:stCxn id="7" idx="3"/>
          </p:cNvCxnSpPr>
          <p:nvPr/>
        </p:nvCxnSpPr>
        <p:spPr>
          <a:xfrm>
            <a:off x="4477517" y="533312"/>
            <a:ext cx="6668903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389" y="1719545"/>
            <a:ext cx="605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일반적인 질문 게시판의 </a:t>
            </a:r>
            <a:r>
              <a:rPr lang="ko-KR" altLang="en-US" sz="2400" b="1" dirty="0">
                <a:solidFill>
                  <a:srgbClr val="C00000"/>
                </a:solidFill>
              </a:rPr>
              <a:t>문제점</a:t>
            </a:r>
            <a:endParaRPr lang="en-US" altLang="ko-KR" sz="2400" b="1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14903E-3A73-794A-4250-61CD59FC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3" y="2427042"/>
            <a:ext cx="3768932" cy="30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1B07A4-45CC-6535-0220-4A75070194C9}"/>
              </a:ext>
            </a:extLst>
          </p:cNvPr>
          <p:cNvSpPr txBox="1"/>
          <p:nvPr/>
        </p:nvSpPr>
        <p:spPr>
          <a:xfrm>
            <a:off x="6559371" y="3429000"/>
            <a:ext cx="3651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기술 스택 버전 명시의 부재</a:t>
            </a:r>
            <a:endParaRPr lang="en-US" altLang="ko-KR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1F6ED-4620-DB52-76AB-F23015DF5E03}"/>
              </a:ext>
            </a:extLst>
          </p:cNvPr>
          <p:cNvSpPr txBox="1"/>
          <p:nvPr/>
        </p:nvSpPr>
        <p:spPr>
          <a:xfrm>
            <a:off x="6534364" y="4746193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무플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3E73CC-324D-9721-B3B7-D5CCD80BD85E}"/>
              </a:ext>
            </a:extLst>
          </p:cNvPr>
          <p:cNvSpPr/>
          <p:nvPr/>
        </p:nvSpPr>
        <p:spPr>
          <a:xfrm>
            <a:off x="-291437" y="-195621"/>
            <a:ext cx="12847899" cy="731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13721" y="333257"/>
            <a:ext cx="35637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Community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65FA4-F267-140A-B435-373DE681D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686" y="2804983"/>
            <a:ext cx="5895888" cy="1248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6307E84-544E-31A8-86AA-A0A630826F58}"/>
              </a:ext>
            </a:extLst>
          </p:cNvPr>
          <p:cNvSpPr/>
          <p:nvPr/>
        </p:nvSpPr>
        <p:spPr>
          <a:xfrm>
            <a:off x="1982630" y="2858836"/>
            <a:ext cx="2046803" cy="2237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DE8EE9-35E1-B3EC-C18C-CDA5C7607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652" y="3364555"/>
            <a:ext cx="6586993" cy="1419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2FE74F5-137C-A1E0-5901-242032D5F6AB}"/>
              </a:ext>
            </a:extLst>
          </p:cNvPr>
          <p:cNvSpPr/>
          <p:nvPr/>
        </p:nvSpPr>
        <p:spPr>
          <a:xfrm>
            <a:off x="3190841" y="3481565"/>
            <a:ext cx="1545460" cy="2237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14B5AD-15B9-E054-4C83-C5DF1B659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374" y="3942169"/>
            <a:ext cx="7772400" cy="1585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047618F-E8E0-579F-AB15-29E22DF37068}"/>
              </a:ext>
            </a:extLst>
          </p:cNvPr>
          <p:cNvSpPr/>
          <p:nvPr/>
        </p:nvSpPr>
        <p:spPr>
          <a:xfrm>
            <a:off x="4323116" y="4082669"/>
            <a:ext cx="1005401" cy="2237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648BC-2339-E06C-71D9-18025EF73328}"/>
              </a:ext>
            </a:extLst>
          </p:cNvPr>
          <p:cNvSpPr txBox="1"/>
          <p:nvPr/>
        </p:nvSpPr>
        <p:spPr>
          <a:xfrm>
            <a:off x="6534364" y="2111807"/>
            <a:ext cx="3760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1.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질문 내용을 알 수 없는 제목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23648BC-2339-E06C-71D9-18025EF73328}"/>
              </a:ext>
            </a:extLst>
          </p:cNvPr>
          <p:cNvSpPr txBox="1"/>
          <p:nvPr/>
        </p:nvSpPr>
        <p:spPr>
          <a:xfrm>
            <a:off x="6534364" y="2111807"/>
            <a:ext cx="3760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질문 내용을 알 수 없는 제목</a:t>
            </a:r>
            <a:endParaRPr lang="en-US" altLang="ko-KR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1389" y="1719545"/>
            <a:ext cx="605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일반적인 질문 게시판의 </a:t>
            </a:r>
            <a:r>
              <a:rPr lang="ko-KR" altLang="en-US" sz="2400" b="1" dirty="0">
                <a:solidFill>
                  <a:srgbClr val="C00000"/>
                </a:solidFill>
              </a:rPr>
              <a:t>문제점</a:t>
            </a:r>
            <a:endParaRPr lang="en-US" altLang="ko-KR" sz="24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3721" y="333257"/>
            <a:ext cx="35637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Community</a:t>
            </a:r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9" name="직선 연결선 8"/>
          <p:cNvCxnSpPr>
            <a:stCxn id="7" idx="3"/>
          </p:cNvCxnSpPr>
          <p:nvPr/>
        </p:nvCxnSpPr>
        <p:spPr>
          <a:xfrm>
            <a:off x="4477517" y="533312"/>
            <a:ext cx="6668903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214903E-3A73-794A-4250-61CD59FC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3" y="2427042"/>
            <a:ext cx="3768932" cy="3092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31F6ED-4620-DB52-76AB-F23015DF5E03}"/>
              </a:ext>
            </a:extLst>
          </p:cNvPr>
          <p:cNvSpPr txBox="1"/>
          <p:nvPr/>
        </p:nvSpPr>
        <p:spPr>
          <a:xfrm>
            <a:off x="6534364" y="4746193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무플</a:t>
            </a:r>
            <a:endParaRPr lang="ko-KR" altLang="en-US" sz="2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7772E-1F20-423E-749D-F76F88C5D8A3}"/>
              </a:ext>
            </a:extLst>
          </p:cNvPr>
          <p:cNvSpPr/>
          <p:nvPr/>
        </p:nvSpPr>
        <p:spPr>
          <a:xfrm>
            <a:off x="-327950" y="-228600"/>
            <a:ext cx="12847899" cy="731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B07A4-45CC-6535-0220-4A75070194C9}"/>
              </a:ext>
            </a:extLst>
          </p:cNvPr>
          <p:cNvSpPr txBox="1"/>
          <p:nvPr/>
        </p:nvSpPr>
        <p:spPr>
          <a:xfrm>
            <a:off x="6559371" y="3429000"/>
            <a:ext cx="3651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</a:t>
            </a:r>
            <a:r>
              <a:rPr lang="ko-KR" altLang="en-US" sz="2000" b="1" dirty="0">
                <a:solidFill>
                  <a:schemeClr val="bg1"/>
                </a:solidFill>
              </a:rPr>
              <a:t> 기술 스택 버전 명시의 부재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C20A4E-8D26-8C5D-3C9D-1E1916C2A92E}"/>
              </a:ext>
            </a:extLst>
          </p:cNvPr>
          <p:cNvGrpSpPr/>
          <p:nvPr/>
        </p:nvGrpSpPr>
        <p:grpSpPr>
          <a:xfrm>
            <a:off x="3446834" y="937220"/>
            <a:ext cx="6225073" cy="1569059"/>
            <a:chOff x="119743" y="2681512"/>
            <a:chExt cx="6225073" cy="156905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A97B961-6257-2DC9-4254-7DDAC038D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743" y="2681512"/>
              <a:ext cx="6225073" cy="15690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60535819-B673-D70D-4D6C-D748D06257B6}"/>
                </a:ext>
              </a:extLst>
            </p:cNvPr>
            <p:cNvSpPr/>
            <p:nvPr/>
          </p:nvSpPr>
          <p:spPr>
            <a:xfrm>
              <a:off x="646766" y="3355508"/>
              <a:ext cx="4354442" cy="2665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AEA70E-5738-F07E-8EDC-0745C16D0440}"/>
              </a:ext>
            </a:extLst>
          </p:cNvPr>
          <p:cNvGrpSpPr/>
          <p:nvPr/>
        </p:nvGrpSpPr>
        <p:grpSpPr>
          <a:xfrm>
            <a:off x="197134" y="2022613"/>
            <a:ext cx="6225073" cy="2329109"/>
            <a:chOff x="2764569" y="3961868"/>
            <a:chExt cx="6963383" cy="26053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F232442-D62C-AD84-35F8-425CFBE1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4569" y="3961868"/>
              <a:ext cx="6963383" cy="26053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96FBE737-B2C5-AAAA-FC69-84FBCE8CEAF5}"/>
                </a:ext>
              </a:extLst>
            </p:cNvPr>
            <p:cNvSpPr/>
            <p:nvPr/>
          </p:nvSpPr>
          <p:spPr>
            <a:xfrm>
              <a:off x="4375895" y="5628448"/>
              <a:ext cx="3058353" cy="2665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91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3648BC-2339-E06C-71D9-18025EF73328}"/>
              </a:ext>
            </a:extLst>
          </p:cNvPr>
          <p:cNvSpPr txBox="1"/>
          <p:nvPr/>
        </p:nvSpPr>
        <p:spPr>
          <a:xfrm>
            <a:off x="6534364" y="2111807"/>
            <a:ext cx="3760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질문 내용을 알 수 없는 제목</a:t>
            </a:r>
            <a:endParaRPr lang="en-US" altLang="ko-KR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1389" y="1719545"/>
            <a:ext cx="605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일반적인 질문 게시판의 </a:t>
            </a:r>
            <a:r>
              <a:rPr lang="ko-KR" altLang="en-US" sz="2400" b="1" dirty="0">
                <a:solidFill>
                  <a:srgbClr val="C00000"/>
                </a:solidFill>
              </a:rPr>
              <a:t>문제점</a:t>
            </a:r>
            <a:endParaRPr lang="en-US" altLang="ko-KR" sz="24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3721" y="333257"/>
            <a:ext cx="35637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Community</a:t>
            </a:r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9" name="직선 연결선 8"/>
          <p:cNvCxnSpPr>
            <a:stCxn id="7" idx="3"/>
          </p:cNvCxnSpPr>
          <p:nvPr/>
        </p:nvCxnSpPr>
        <p:spPr>
          <a:xfrm>
            <a:off x="4477517" y="533312"/>
            <a:ext cx="6668903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214903E-3A73-794A-4250-61CD59FC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3" y="2427042"/>
            <a:ext cx="3768932" cy="30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1B07A4-45CC-6535-0220-4A75070194C9}"/>
              </a:ext>
            </a:extLst>
          </p:cNvPr>
          <p:cNvSpPr txBox="1"/>
          <p:nvPr/>
        </p:nvSpPr>
        <p:spPr>
          <a:xfrm>
            <a:off x="6559371" y="3429000"/>
            <a:ext cx="3651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기술 스택 버전 명시의 부재</a:t>
            </a:r>
            <a:endParaRPr lang="en-US" altLang="ko-KR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EDDF56-81A6-AA2F-3C9C-30AAE4EB4401}"/>
              </a:ext>
            </a:extLst>
          </p:cNvPr>
          <p:cNvSpPr/>
          <p:nvPr/>
        </p:nvSpPr>
        <p:spPr>
          <a:xfrm>
            <a:off x="-327950" y="-228600"/>
            <a:ext cx="12847899" cy="731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1F6ED-4620-DB52-76AB-F23015DF5E03}"/>
              </a:ext>
            </a:extLst>
          </p:cNvPr>
          <p:cNvSpPr txBox="1"/>
          <p:nvPr/>
        </p:nvSpPr>
        <p:spPr>
          <a:xfrm>
            <a:off x="6534364" y="4746193"/>
            <a:ext cx="100380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3.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무플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0DCDE-B41C-84B5-FC08-4457B1868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5782">
            <a:off x="1065885" y="2555713"/>
            <a:ext cx="9488637" cy="15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개발자만 이해하는 코딩 유우-머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727075"/>
            <a:ext cx="43815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99451" y="3265457"/>
            <a:ext cx="4643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네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우리는 모두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개발자</a:t>
            </a:r>
            <a:r>
              <a:rPr lang="ko-KR" altLang="en-US" sz="2000" b="1" dirty="0"/>
              <a:t> 입니다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644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1F9B6E-1D56-CE2E-7E35-32EE11F1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36008">
            <a:off x="5284585" y="6238842"/>
            <a:ext cx="7772400" cy="113490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2094270" y="4273096"/>
            <a:ext cx="11125619" cy="236120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90735" y="1586511"/>
            <a:ext cx="12929154" cy="236120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3721" y="333257"/>
            <a:ext cx="35637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Community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3"/>
          </p:cNvCxnSpPr>
          <p:nvPr/>
        </p:nvCxnSpPr>
        <p:spPr>
          <a:xfrm>
            <a:off x="4477517" y="533312"/>
            <a:ext cx="6657329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0999" y="4804628"/>
            <a:ext cx="2518803" cy="2053372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270991" y="1652663"/>
            <a:ext cx="2340276" cy="2476827"/>
            <a:chOff x="251340" y="1173689"/>
            <a:chExt cx="2340276" cy="247682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40" y="1173689"/>
              <a:ext cx="2340276" cy="2476827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683223" y="1216764"/>
              <a:ext cx="1547384" cy="400109"/>
              <a:chOff x="3799688" y="3055085"/>
              <a:chExt cx="1695441" cy="41422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47746" y="3055085"/>
                <a:ext cx="1247383" cy="414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err="1"/>
                  <a:t>de;code</a:t>
                </a:r>
                <a:endParaRPr lang="ko-KR" altLang="en-US" sz="4400" b="1" dirty="0"/>
              </a:p>
            </p:txBody>
          </p:sp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9688" y="3126504"/>
                <a:ext cx="569406" cy="293510"/>
              </a:xfrm>
              <a:prstGeom prst="rect">
                <a:avLst/>
              </a:prstGeom>
            </p:spPr>
          </p:pic>
        </p:grpSp>
      </p:grpSp>
      <p:grpSp>
        <p:nvGrpSpPr>
          <p:cNvPr id="22" name="그룹 21"/>
          <p:cNvGrpSpPr/>
          <p:nvPr/>
        </p:nvGrpSpPr>
        <p:grpSpPr>
          <a:xfrm>
            <a:off x="2867779" y="2370857"/>
            <a:ext cx="1204356" cy="950491"/>
            <a:chOff x="3429185" y="1430752"/>
            <a:chExt cx="1591389" cy="125594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97" y="1430752"/>
              <a:ext cx="1380077" cy="115506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62849">
              <a:off x="3429185" y="2093543"/>
              <a:ext cx="718025" cy="59315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555640" y="2364910"/>
            <a:ext cx="1861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C00000"/>
                </a:solidFill>
              </a:rPr>
              <a:t>제목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600" b="1" dirty="0"/>
              <a:t> </a:t>
            </a:r>
            <a:r>
              <a:rPr lang="en-US" altLang="ko-KR" sz="1600" b="1" dirty="0"/>
              <a:t>+</a:t>
            </a:r>
          </a:p>
          <a:p>
            <a:pPr algn="ctr"/>
            <a:r>
              <a:rPr lang="en-US" altLang="ko-KR" sz="1600" b="1" dirty="0"/>
              <a:t> </a:t>
            </a:r>
            <a:r>
              <a:rPr lang="ko-KR" altLang="en-US" sz="1600" b="1" dirty="0"/>
              <a:t>기술 스택 목록</a:t>
            </a:r>
          </a:p>
        </p:txBody>
      </p:sp>
      <p:sp>
        <p:nvSpPr>
          <p:cNvPr id="28" name="오른쪽 화살표 27"/>
          <p:cNvSpPr/>
          <p:nvPr/>
        </p:nvSpPr>
        <p:spPr>
          <a:xfrm>
            <a:off x="4477517" y="2695673"/>
            <a:ext cx="522285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 rot="5400000">
            <a:off x="6695281" y="4019413"/>
            <a:ext cx="1645679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555639" y="5018846"/>
            <a:ext cx="1861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질문 내용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 </a:t>
            </a:r>
            <a:r>
              <a:rPr lang="en-US" altLang="ko-KR" sz="1600" b="1" dirty="0"/>
              <a:t>+</a:t>
            </a:r>
          </a:p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</a:rPr>
              <a:t>기술 스택 버전</a:t>
            </a:r>
          </a:p>
        </p:txBody>
      </p:sp>
      <p:sp>
        <p:nvSpPr>
          <p:cNvPr id="33" name="굽은 화살표 32"/>
          <p:cNvSpPr/>
          <p:nvPr/>
        </p:nvSpPr>
        <p:spPr>
          <a:xfrm rot="5400000" flipH="1">
            <a:off x="6147249" y="4939055"/>
            <a:ext cx="513853" cy="2421024"/>
          </a:xfrm>
          <a:prstGeom prst="bentArrow">
            <a:avLst>
              <a:gd name="adj1" fmla="val 18613"/>
              <a:gd name="adj2" fmla="val 20147"/>
              <a:gd name="adj3" fmla="val 25637"/>
              <a:gd name="adj4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6229513" y="2697941"/>
            <a:ext cx="522285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 rot="16200000">
            <a:off x="3067627" y="3965306"/>
            <a:ext cx="1056373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>
            <a:off x="8253385" y="5357130"/>
            <a:ext cx="522285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78027">
            <a:off x="9069238" y="4948545"/>
            <a:ext cx="943234" cy="94323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906187" y="5922015"/>
            <a:ext cx="117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/>
            </a:lvl1pPr>
          </a:lstStyle>
          <a:p>
            <a:r>
              <a:rPr lang="ko-KR" altLang="en-US" dirty="0" err="1"/>
              <a:t>게시글</a:t>
            </a:r>
            <a:r>
              <a:rPr lang="ko-KR" altLang="en-US" dirty="0"/>
              <a:t> 생성</a:t>
            </a:r>
          </a:p>
        </p:txBody>
      </p:sp>
      <p:sp>
        <p:nvSpPr>
          <p:cNvPr id="53" name="오른쪽 화살표 52"/>
          <p:cNvSpPr/>
          <p:nvPr/>
        </p:nvSpPr>
        <p:spPr>
          <a:xfrm>
            <a:off x="10197487" y="5357130"/>
            <a:ext cx="2772613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U자형 화살표 49"/>
          <p:cNvSpPr/>
          <p:nvPr/>
        </p:nvSpPr>
        <p:spPr>
          <a:xfrm>
            <a:off x="3499244" y="1764723"/>
            <a:ext cx="10129575" cy="45105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285714" y="2377677"/>
            <a:ext cx="657886" cy="847700"/>
            <a:chOff x="5285715" y="1776686"/>
            <a:chExt cx="657886" cy="847700"/>
          </a:xfrm>
        </p:grpSpPr>
        <p:pic>
          <p:nvPicPr>
            <p:cNvPr id="57" name="Picture 2" descr="ChatGPT Logo PNG With Transparent Backgroun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715" y="1776686"/>
              <a:ext cx="657886" cy="657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Download Clear OpenAI ChatGPT Logo - Different ChatGPT Dimensions With  Variations - Chat GPT AI Hub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9" t="20792" b="31166"/>
            <a:stretch/>
          </p:blipFill>
          <p:spPr bwMode="auto">
            <a:xfrm>
              <a:off x="5285715" y="2488352"/>
              <a:ext cx="637996" cy="136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/>
          <p:cNvSpPr txBox="1"/>
          <p:nvPr/>
        </p:nvSpPr>
        <p:spPr>
          <a:xfrm>
            <a:off x="264661" y="1018006"/>
            <a:ext cx="341792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 b="1"/>
            </a:lvl1pPr>
          </a:lstStyle>
          <a:p>
            <a:r>
              <a:rPr lang="ko-KR" altLang="en-US" dirty="0"/>
              <a:t>질문 등록 </a:t>
            </a:r>
            <a:r>
              <a:rPr lang="en-US" altLang="ko-KR" dirty="0"/>
              <a:t>&amp; </a:t>
            </a:r>
            <a:r>
              <a:rPr lang="ko-KR" altLang="en-US" dirty="0"/>
              <a:t>답변 자동 생성</a:t>
            </a:r>
          </a:p>
        </p:txBody>
      </p:sp>
    </p:spTree>
    <p:extLst>
      <p:ext uri="{BB962C8B-B14F-4D97-AF65-F5344CB8AC3E}">
        <p14:creationId xmlns:p14="http://schemas.microsoft.com/office/powerpoint/2010/main" val="33744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48"/>
          <p:cNvSpPr/>
          <p:nvPr/>
        </p:nvSpPr>
        <p:spPr>
          <a:xfrm>
            <a:off x="-2626723" y="4273096"/>
            <a:ext cx="11125619" cy="236120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-2031999" y="1586511"/>
            <a:ext cx="10454640" cy="236120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3721" y="333257"/>
            <a:ext cx="35637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Community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3"/>
          </p:cNvCxnSpPr>
          <p:nvPr/>
        </p:nvCxnSpPr>
        <p:spPr>
          <a:xfrm>
            <a:off x="4477517" y="533312"/>
            <a:ext cx="6657329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22" y="4706943"/>
            <a:ext cx="2518803" cy="2053372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400619" y="2383324"/>
            <a:ext cx="1204356" cy="950491"/>
            <a:chOff x="3429185" y="1430752"/>
            <a:chExt cx="1591389" cy="125594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97" y="1430752"/>
              <a:ext cx="1380077" cy="115506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62849">
              <a:off x="3429185" y="2093543"/>
              <a:ext cx="718025" cy="593151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5099297" y="1673351"/>
            <a:ext cx="986441" cy="916658"/>
            <a:chOff x="5509728" y="1114732"/>
            <a:chExt cx="2016544" cy="1873890"/>
          </a:xfrm>
        </p:grpSpPr>
        <p:pic>
          <p:nvPicPr>
            <p:cNvPr id="37890" name="Picture 2" descr="스택 오버플로우 - 소셜 미디어 및 로고 아이콘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2458" y="1114732"/>
              <a:ext cx="1471084" cy="1471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892" name="Picture 4" descr="파일:Stack Overflow logo.svg - 위키백과, 우리 모두의 백과사전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1" t="25790" b="7294"/>
            <a:stretch/>
          </p:blipFill>
          <p:spPr bwMode="auto">
            <a:xfrm>
              <a:off x="5509728" y="2666868"/>
              <a:ext cx="2016544" cy="321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3901651" y="1979360"/>
            <a:ext cx="749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검색어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en-US" altLang="ko-KR" sz="1400" b="1" dirty="0"/>
              <a:t>+</a:t>
            </a:r>
          </a:p>
          <a:p>
            <a:pPr algn="ctr"/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답변</a:t>
            </a:r>
          </a:p>
        </p:txBody>
      </p:sp>
      <p:sp>
        <p:nvSpPr>
          <p:cNvPr id="28" name="오른쪽 화살표 27"/>
          <p:cNvSpPr/>
          <p:nvPr/>
        </p:nvSpPr>
        <p:spPr>
          <a:xfrm>
            <a:off x="1811215" y="2708140"/>
            <a:ext cx="522285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 rot="5400000">
            <a:off x="6672821" y="2679607"/>
            <a:ext cx="923341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>
            <a:off x="7735671" y="5357130"/>
            <a:ext cx="1663599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78027">
            <a:off x="535753" y="4961013"/>
            <a:ext cx="943234" cy="943234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1458187" y="5357130"/>
            <a:ext cx="5075122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4743124" y="2035114"/>
            <a:ext cx="400748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2489424" y="2390144"/>
            <a:ext cx="657886" cy="847700"/>
            <a:chOff x="5285715" y="1776686"/>
            <a:chExt cx="657886" cy="847700"/>
          </a:xfrm>
        </p:grpSpPr>
        <p:pic>
          <p:nvPicPr>
            <p:cNvPr id="41" name="Picture 2" descr="ChatGPT Logo PNG With Transparent Background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715" y="1776686"/>
              <a:ext cx="657886" cy="657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Download Clear OpenAI ChatGPT Logo - Different ChatGPT Dimensions With  Variations - Chat GPT AI Hub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9" t="20792" b="31166"/>
            <a:stretch/>
          </p:blipFill>
          <p:spPr bwMode="auto">
            <a:xfrm>
              <a:off x="5285715" y="2488352"/>
              <a:ext cx="637996" cy="136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오른쪽 화살표 45"/>
          <p:cNvSpPr/>
          <p:nvPr/>
        </p:nvSpPr>
        <p:spPr>
          <a:xfrm>
            <a:off x="5994401" y="2035114"/>
            <a:ext cx="802698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/위쪽 화살표 2"/>
          <p:cNvSpPr/>
          <p:nvPr/>
        </p:nvSpPr>
        <p:spPr>
          <a:xfrm rot="8100000">
            <a:off x="3360492" y="2359876"/>
            <a:ext cx="839407" cy="839407"/>
          </a:xfrm>
          <a:prstGeom prst="leftUpArrow">
            <a:avLst>
              <a:gd name="adj1" fmla="val 8660"/>
              <a:gd name="adj2" fmla="val 15468"/>
              <a:gd name="adj3" fmla="val 177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751535" y="1977792"/>
            <a:ext cx="73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/>
              <a:t>답변</a:t>
            </a:r>
            <a:endParaRPr lang="ko-KR" altLang="en-US" sz="1400" b="1" dirty="0"/>
          </a:p>
        </p:txBody>
      </p:sp>
      <p:sp>
        <p:nvSpPr>
          <p:cNvPr id="51" name="오른쪽 화살표 50"/>
          <p:cNvSpPr/>
          <p:nvPr/>
        </p:nvSpPr>
        <p:spPr>
          <a:xfrm>
            <a:off x="4743123" y="3305608"/>
            <a:ext cx="1827301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09881" y="5008022"/>
            <a:ext cx="849218" cy="84921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470078" y="3248286"/>
            <a:ext cx="1302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최종 답변</a:t>
            </a:r>
          </a:p>
        </p:txBody>
      </p:sp>
      <p:sp>
        <p:nvSpPr>
          <p:cNvPr id="57" name="오른쪽 화살표 56"/>
          <p:cNvSpPr/>
          <p:nvPr/>
        </p:nvSpPr>
        <p:spPr>
          <a:xfrm rot="5400000">
            <a:off x="6487840" y="4145521"/>
            <a:ext cx="1293299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470078" y="5857238"/>
            <a:ext cx="1302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댓글</a:t>
            </a:r>
            <a:endParaRPr lang="ko-KR" altLang="en-US" sz="1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6323" y="4261355"/>
            <a:ext cx="978662" cy="97866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 rot="20321740">
            <a:off x="5950582" y="1549133"/>
            <a:ext cx="16930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채택</a:t>
            </a:r>
            <a:r>
              <a:rPr lang="en-US" altLang="ko-KR" sz="1050" b="1" dirty="0" smtClean="0"/>
              <a:t>/</a:t>
            </a:r>
            <a:r>
              <a:rPr lang="ko-KR" altLang="en-US" sz="1050" b="1" dirty="0" smtClean="0"/>
              <a:t>답변 유무 여부로</a:t>
            </a:r>
            <a:endParaRPr lang="en-US" altLang="ko-KR" sz="1050" b="1" dirty="0" smtClean="0"/>
          </a:p>
          <a:p>
            <a:pPr algn="ctr"/>
            <a:r>
              <a:rPr lang="ko-KR" altLang="en-US" sz="1050" b="1" dirty="0" smtClean="0"/>
              <a:t> </a:t>
            </a:r>
            <a:r>
              <a:rPr lang="ko-KR" altLang="en-US" sz="1050" b="1" dirty="0" err="1" smtClean="0"/>
              <a:t>필터링</a:t>
            </a:r>
            <a:endParaRPr lang="ko-KR" altLang="en-US" sz="1050" b="1" dirty="0"/>
          </a:p>
        </p:txBody>
      </p:sp>
      <p:sp>
        <p:nvSpPr>
          <p:cNvPr id="45" name="U자형 화살표 44"/>
          <p:cNvSpPr/>
          <p:nvPr/>
        </p:nvSpPr>
        <p:spPr>
          <a:xfrm>
            <a:off x="-3036871" y="1764723"/>
            <a:ext cx="4229549" cy="45105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0"/>
              <a:gd name="adj5" fmla="val 10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오른쪽 화살표 51"/>
          <p:cNvSpPr/>
          <p:nvPr/>
        </p:nvSpPr>
        <p:spPr>
          <a:xfrm>
            <a:off x="-2397421" y="5357130"/>
            <a:ext cx="2772613" cy="19313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726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3721" y="333257"/>
            <a:ext cx="35637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Community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7" name="직선 연결선 6"/>
          <p:cNvCxnSpPr>
            <a:stCxn id="5" idx="3"/>
          </p:cNvCxnSpPr>
          <p:nvPr/>
        </p:nvCxnSpPr>
        <p:spPr>
          <a:xfrm>
            <a:off x="4477517" y="533312"/>
            <a:ext cx="6703627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4661" y="1018006"/>
            <a:ext cx="15568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 b="1"/>
            </a:lvl1pPr>
          </a:lstStyle>
          <a:p>
            <a:pPr algn="l"/>
            <a:r>
              <a:rPr lang="ko-KR" altLang="en-US" dirty="0"/>
              <a:t>게시물 검색</a:t>
            </a:r>
          </a:p>
        </p:txBody>
      </p:sp>
      <p:pic>
        <p:nvPicPr>
          <p:cNvPr id="1026" name="Picture 2" descr="오아 스토어">
            <a:extLst>
              <a:ext uri="{FF2B5EF4-FFF2-40B4-BE49-F238E27FC236}">
                <a16:creationId xmlns:a16="http://schemas.microsoft.com/office/drawing/2014/main" id="{9A355FB8-241D-F4B7-1231-FD5EA3A1D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6922">
            <a:off x="2460944" y="1018422"/>
            <a:ext cx="7879715" cy="3677200"/>
          </a:xfrm>
          <a:prstGeom prst="rect">
            <a:avLst/>
          </a:prstGeom>
          <a:noFill/>
          <a:effectLst>
            <a:softEdge rad="246582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6009D4-DF9B-B3E3-A2A1-6D40BA1D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517" y="3057076"/>
            <a:ext cx="4586540" cy="38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3721" y="333257"/>
            <a:ext cx="35637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Community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7" name="직선 연결선 6"/>
          <p:cNvCxnSpPr>
            <a:stCxn id="5" idx="3"/>
          </p:cNvCxnSpPr>
          <p:nvPr/>
        </p:nvCxnSpPr>
        <p:spPr>
          <a:xfrm>
            <a:off x="4477517" y="533312"/>
            <a:ext cx="6703627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4661" y="1018006"/>
            <a:ext cx="15568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 b="1"/>
            </a:lvl1pPr>
          </a:lstStyle>
          <a:p>
            <a:pPr algn="l"/>
            <a:r>
              <a:rPr lang="ko-KR" altLang="en-US" dirty="0"/>
              <a:t>게시물 검색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42874" y="1967354"/>
            <a:ext cx="8987509" cy="1951570"/>
            <a:chOff x="1002797" y="2298094"/>
            <a:chExt cx="10618026" cy="2567165"/>
          </a:xfrm>
        </p:grpSpPr>
        <p:pic>
          <p:nvPicPr>
            <p:cNvPr id="35842" name="Picture 2" descr="🌎elasticsearch] Elasticsearch CRUD 기본사용법 (feat. Kibana)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797" y="2298094"/>
              <a:ext cx="4345832" cy="2261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덧셈 기호 10"/>
            <p:cNvSpPr/>
            <p:nvPr/>
          </p:nvSpPr>
          <p:spPr>
            <a:xfrm>
              <a:off x="5475370" y="2682781"/>
              <a:ext cx="1492438" cy="1492438"/>
            </a:xfrm>
            <a:prstGeom prst="mathPlus">
              <a:avLst>
                <a:gd name="adj1" fmla="val 15988"/>
              </a:avLst>
            </a:prstGeom>
            <a:solidFill>
              <a:srgbClr val="00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24B37AD-BBD7-6DB9-B38A-980BB00B063A}"/>
                </a:ext>
              </a:extLst>
            </p:cNvPr>
            <p:cNvGrpSpPr/>
            <p:nvPr/>
          </p:nvGrpSpPr>
          <p:grpSpPr>
            <a:xfrm>
              <a:off x="6518457" y="2298094"/>
              <a:ext cx="5102366" cy="2567165"/>
              <a:chOff x="6429381" y="2334607"/>
              <a:chExt cx="5102366" cy="256716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429381" y="3808649"/>
                <a:ext cx="5102366" cy="1093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/>
                  <a:t>Nori</a:t>
                </a:r>
                <a:endParaRPr lang="en-US" altLang="ko-KR" sz="2400" b="1" dirty="0"/>
              </a:p>
              <a:p>
                <a:pPr algn="ctr"/>
                <a:r>
                  <a:rPr lang="ko-KR" altLang="en-US" sz="2400" b="1" dirty="0"/>
                  <a:t>한글 형태소 분석기</a:t>
                </a: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6360" y="2334607"/>
                <a:ext cx="1520240" cy="1520238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84" y="2908570"/>
            <a:ext cx="2202941" cy="4202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75878">
            <a:off x="10652851" y="2961819"/>
            <a:ext cx="712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검색결과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721880" y="3237684"/>
            <a:ext cx="547620" cy="440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702210" y="3372332"/>
            <a:ext cx="547620" cy="440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685666" y="3503425"/>
            <a:ext cx="547620" cy="440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0675461" y="3638073"/>
            <a:ext cx="547620" cy="440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0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28" y="784348"/>
            <a:ext cx="4824200" cy="55474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2793" y="2829757"/>
            <a:ext cx="3137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 b="1"/>
            </a:lvl1pPr>
          </a:lstStyle>
          <a:p>
            <a:r>
              <a:rPr lang="en-US" altLang="ko-KR" dirty="0"/>
              <a:t>2. </a:t>
            </a:r>
            <a:r>
              <a:rPr lang="en-US" altLang="ko-KR" dirty="0" err="1"/>
              <a:t>de;code</a:t>
            </a:r>
            <a:r>
              <a:rPr lang="en-US" altLang="ko-KR" dirty="0"/>
              <a:t> SNS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548" y="333257"/>
            <a:ext cx="190308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928395" y="532435"/>
            <a:ext cx="8157186" cy="877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92793" y="3465513"/>
            <a:ext cx="571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전문가를 </a:t>
            </a:r>
            <a:r>
              <a:rPr lang="en-US" altLang="ko-KR" dirty="0"/>
              <a:t>Follow </a:t>
            </a:r>
            <a:r>
              <a:rPr lang="ko-KR" altLang="en-US" dirty="0"/>
              <a:t>하고 화면 공유와 채팅을 통해</a:t>
            </a:r>
            <a:br>
              <a:rPr lang="ko-KR" altLang="en-US" dirty="0"/>
            </a:br>
            <a:r>
              <a:rPr lang="en-US" altLang="ko-KR" dirty="0"/>
              <a:t>1:1 </a:t>
            </a:r>
            <a:r>
              <a:rPr lang="ko-KR" altLang="en-US" dirty="0"/>
              <a:t>답변을 받아보세요</a:t>
            </a:r>
          </a:p>
        </p:txBody>
      </p:sp>
    </p:spTree>
    <p:extLst>
      <p:ext uri="{BB962C8B-B14F-4D97-AF65-F5344CB8AC3E}">
        <p14:creationId xmlns:p14="http://schemas.microsoft.com/office/powerpoint/2010/main" val="398799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0768" y="333257"/>
            <a:ext cx="264687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SNS</a:t>
            </a:r>
            <a:endParaRPr lang="ko-KR" altLang="en-US" sz="20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10" name="직선 연결선 9"/>
          <p:cNvCxnSpPr>
            <a:stCxn id="8" idx="3"/>
          </p:cNvCxnSpPr>
          <p:nvPr/>
        </p:nvCxnSpPr>
        <p:spPr>
          <a:xfrm>
            <a:off x="3567646" y="533312"/>
            <a:ext cx="7578774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30056" y="2951946"/>
            <a:ext cx="773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단순 </a:t>
            </a:r>
            <a:r>
              <a:rPr lang="ko-KR" altLang="en-US" sz="2800" b="1" dirty="0">
                <a:solidFill>
                  <a:srgbClr val="009B8F"/>
                </a:solidFill>
              </a:rPr>
              <a:t>커뮤니티</a:t>
            </a:r>
            <a:r>
              <a:rPr lang="ko-KR" altLang="en-US" sz="2800" b="1" dirty="0"/>
              <a:t> 뿐만 아니라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사용자 간의 </a:t>
            </a:r>
            <a:r>
              <a:rPr lang="ko-KR" altLang="en-US" sz="2800" b="1" dirty="0">
                <a:solidFill>
                  <a:srgbClr val="C00000"/>
                </a:solidFill>
              </a:rPr>
              <a:t>직접적인 상호작용</a:t>
            </a:r>
            <a:r>
              <a:rPr lang="ko-KR" altLang="en-US" sz="2800" b="1" dirty="0"/>
              <a:t>이 가능</a:t>
            </a:r>
          </a:p>
        </p:txBody>
      </p:sp>
    </p:spTree>
    <p:extLst>
      <p:ext uri="{BB962C8B-B14F-4D97-AF65-F5344CB8AC3E}">
        <p14:creationId xmlns:p14="http://schemas.microsoft.com/office/powerpoint/2010/main" val="88581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D1CF63E-B7F3-843B-C66B-D889934B96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 rot="20955312">
            <a:off x="184854" y="3539962"/>
            <a:ext cx="6375400" cy="2209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58343" y="4411106"/>
            <a:ext cx="7778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매일매일 출석하여 </a:t>
            </a:r>
            <a:r>
              <a:rPr lang="ko-KR" altLang="en-US" sz="2000" b="1" dirty="0"/>
              <a:t>출석 </a:t>
            </a:r>
            <a:r>
              <a:rPr lang="ko-KR" altLang="en-US" sz="2000" b="1" dirty="0" err="1"/>
              <a:t>스트릭</a:t>
            </a:r>
            <a:r>
              <a:rPr lang="ko-KR" altLang="en-US" sz="2000" dirty="0" err="1"/>
              <a:t>에</a:t>
            </a:r>
            <a:r>
              <a:rPr lang="ko-KR" altLang="en-US" sz="2000" dirty="0"/>
              <a:t> </a:t>
            </a:r>
            <a:r>
              <a:rPr lang="ko-KR" altLang="en-US" sz="2000" b="1" dirty="0">
                <a:solidFill>
                  <a:srgbClr val="34A080"/>
                </a:solidFill>
              </a:rPr>
              <a:t>잔디 심기</a:t>
            </a:r>
            <a:endParaRPr lang="en-US" altLang="ko-KR" sz="2000" b="1" dirty="0">
              <a:solidFill>
                <a:srgbClr val="34A080"/>
              </a:solidFill>
            </a:endParaRPr>
          </a:p>
          <a:p>
            <a:pPr algn="ctr"/>
            <a:r>
              <a:rPr lang="en-US" altLang="ko-KR" sz="2000" dirty="0"/>
              <a:t>+</a:t>
            </a:r>
          </a:p>
          <a:p>
            <a:pPr algn="ctr"/>
            <a:r>
              <a:rPr lang="ko-KR" altLang="en-US" sz="2000" b="1" dirty="0">
                <a:solidFill>
                  <a:srgbClr val="C35D5D"/>
                </a:solidFill>
              </a:rPr>
              <a:t>선호</a:t>
            </a:r>
            <a:r>
              <a:rPr lang="en-US" altLang="ko-KR" sz="2000" b="1" dirty="0">
                <a:solidFill>
                  <a:srgbClr val="C35D5D"/>
                </a:solidFill>
              </a:rPr>
              <a:t> </a:t>
            </a:r>
            <a:r>
              <a:rPr lang="ko-KR" altLang="en-US" sz="2000" b="1" dirty="0">
                <a:solidFill>
                  <a:srgbClr val="C35D5D"/>
                </a:solidFill>
              </a:rPr>
              <a:t>기술 스택</a:t>
            </a:r>
            <a:r>
              <a:rPr lang="ko-KR" altLang="en-US" sz="2000" dirty="0"/>
              <a:t>을 선택하여 관심사가 비슷한 사람들을 만나보세요</a:t>
            </a:r>
            <a:r>
              <a:rPr lang="en-US" altLang="ko-KR" sz="2000" dirty="0"/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3E050F6-B570-03B5-BAB3-0F45F47886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944">
            <a:off x="9615781" y="5329571"/>
            <a:ext cx="698500" cy="292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BC4398-BBA5-7A3B-BB84-EB6BFE1FAE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839" y="5475621"/>
            <a:ext cx="828161" cy="4329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723E94-B012-A86C-B5C9-8C36D888C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4146">
            <a:off x="8787277" y="2142133"/>
            <a:ext cx="1260897" cy="1260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0768" y="333257"/>
            <a:ext cx="264687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SNS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7" name="직선 연결선 6"/>
          <p:cNvCxnSpPr>
            <a:stCxn id="5" idx="3"/>
          </p:cNvCxnSpPr>
          <p:nvPr/>
        </p:nvCxnSpPr>
        <p:spPr>
          <a:xfrm>
            <a:off x="3567646" y="533312"/>
            <a:ext cx="7578774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4661" y="1018006"/>
            <a:ext cx="98135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 b="1"/>
            </a:lvl1pPr>
          </a:lstStyle>
          <a:p>
            <a:pPr algn="l"/>
            <a:r>
              <a:rPr lang="en-US" altLang="ko-KR" dirty="0"/>
              <a:t>Follow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0768" y="1837632"/>
            <a:ext cx="757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관심사가 비슷한 사용자를 </a:t>
            </a:r>
            <a:r>
              <a:rPr lang="ko-KR" altLang="en-US" sz="2000" b="1" dirty="0">
                <a:solidFill>
                  <a:srgbClr val="75CBFF"/>
                </a:solidFill>
              </a:rPr>
              <a:t>팔로우</a:t>
            </a:r>
            <a:r>
              <a:rPr lang="ko-KR" altLang="en-US" sz="2000" dirty="0"/>
              <a:t>하고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algn="r"/>
            <a:r>
              <a:rPr lang="ko-KR" altLang="en-US" sz="2000" dirty="0"/>
              <a:t>해당 사용자가 등록한</a:t>
            </a:r>
            <a:r>
              <a:rPr lang="en-US" altLang="ko-KR" sz="2000" dirty="0"/>
              <a:t>/</a:t>
            </a:r>
            <a:r>
              <a:rPr lang="ko-KR" altLang="en-US" sz="2000" dirty="0"/>
              <a:t>답변을 남긴 질문을 확인하세요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64661" y="3465513"/>
            <a:ext cx="97424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 b="1"/>
            </a:lvl1pPr>
          </a:lstStyle>
          <a:p>
            <a:pPr algn="l"/>
            <a:r>
              <a:rPr lang="en-US" altLang="ko-KR" dirty="0"/>
              <a:t>Profile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C6F45ED-999C-F6D5-0C6A-E49624EFAF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 rot="470759">
            <a:off x="7315314" y="3421765"/>
            <a:ext cx="4473938" cy="26553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6001" y="4062804"/>
            <a:ext cx="9330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채팅방</a:t>
            </a:r>
            <a:r>
              <a:rPr lang="ko-KR" altLang="en-US" sz="2000" dirty="0"/>
              <a:t> 내의 사용자가 화면을 공유하며 문제의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솔루션</a:t>
            </a:r>
            <a:r>
              <a:rPr lang="ko-KR" altLang="en-US" sz="2000" dirty="0"/>
              <a:t>을 </a:t>
            </a:r>
            <a:r>
              <a:rPr lang="ko-KR" altLang="en-US" sz="2000" dirty="0" smtClean="0"/>
              <a:t>공유해 보세요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20768" y="333257"/>
            <a:ext cx="264687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SNS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7" name="직선 연결선 6"/>
          <p:cNvCxnSpPr>
            <a:stCxn id="5" idx="3"/>
          </p:cNvCxnSpPr>
          <p:nvPr/>
        </p:nvCxnSpPr>
        <p:spPr>
          <a:xfrm>
            <a:off x="3567646" y="533312"/>
            <a:ext cx="7578774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4661" y="1018006"/>
            <a:ext cx="95410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 b="1"/>
            </a:lvl1pPr>
          </a:lstStyle>
          <a:p>
            <a:pPr algn="l"/>
            <a:r>
              <a:rPr lang="ko-KR" altLang="en-US" dirty="0" err="1"/>
              <a:t>채팅방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661" y="3465513"/>
            <a:ext cx="12168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2000" b="1"/>
            </a:lvl1pPr>
          </a:lstStyle>
          <a:p>
            <a:pPr algn="l"/>
            <a:r>
              <a:rPr lang="ko-KR" altLang="en-US" dirty="0" err="1"/>
              <a:t>화면공유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CC35C92-6CE8-47C8-41BE-E2F203A4CB4A}"/>
              </a:ext>
            </a:extLst>
          </p:cNvPr>
          <p:cNvGrpSpPr/>
          <p:nvPr/>
        </p:nvGrpSpPr>
        <p:grpSpPr>
          <a:xfrm>
            <a:off x="2926422" y="2478583"/>
            <a:ext cx="6339155" cy="470093"/>
            <a:chOff x="2518190" y="2577425"/>
            <a:chExt cx="6339155" cy="470093"/>
          </a:xfrm>
        </p:grpSpPr>
        <p:sp>
          <p:nvSpPr>
            <p:cNvPr id="4" name="TextBox 3"/>
            <p:cNvSpPr txBox="1"/>
            <p:nvPr/>
          </p:nvSpPr>
          <p:spPr>
            <a:xfrm>
              <a:off x="2518190" y="2612417"/>
              <a:ext cx="510533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rgbClr val="DD372C"/>
                  </a:solidFill>
                </a:rPr>
                <a:t>redis</a:t>
              </a:r>
              <a:r>
                <a:rPr lang="en-US" altLang="ko-KR" sz="2000" b="1" dirty="0">
                  <a:solidFill>
                    <a:srgbClr val="DD372C"/>
                  </a:solidFill>
                </a:rPr>
                <a:t> stomp pub/sub</a:t>
              </a:r>
              <a:r>
                <a:rPr lang="ko-KR" altLang="en-US" sz="2000" dirty="0"/>
                <a:t>을 이용하여 구현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6DCE71A-9A38-6005-6A6D-A03A1F3B1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415" y="2577425"/>
              <a:ext cx="1376930" cy="470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8674E7-E592-FE85-06AD-25C9D82D1AA0}"/>
              </a:ext>
            </a:extLst>
          </p:cNvPr>
          <p:cNvSpPr txBox="1"/>
          <p:nvPr/>
        </p:nvSpPr>
        <p:spPr>
          <a:xfrm>
            <a:off x="2051128" y="1983608"/>
            <a:ext cx="721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모든 사용자가 자유롭게 대화 가능한 </a:t>
            </a:r>
            <a:r>
              <a:rPr lang="ko-KR" altLang="en-US" sz="2000" b="1" dirty="0">
                <a:solidFill>
                  <a:srgbClr val="009B8F"/>
                </a:solidFill>
              </a:rPr>
              <a:t>미니 커뮤니티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F18EA-D1A0-F34D-F423-AF163250F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68" y="1313208"/>
            <a:ext cx="2141020" cy="214102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2FC4A1-948D-DB3D-C42C-39156C46A3A6}"/>
              </a:ext>
            </a:extLst>
          </p:cNvPr>
          <p:cNvGrpSpPr/>
          <p:nvPr/>
        </p:nvGrpSpPr>
        <p:grpSpPr>
          <a:xfrm>
            <a:off x="1218768" y="4462914"/>
            <a:ext cx="5105331" cy="973178"/>
            <a:chOff x="1124563" y="4904523"/>
            <a:chExt cx="5105331" cy="973178"/>
          </a:xfrm>
        </p:grpSpPr>
        <p:pic>
          <p:nvPicPr>
            <p:cNvPr id="2052" name="Picture 4" descr="OpenVidu 라이브러리">
              <a:extLst>
                <a:ext uri="{FF2B5EF4-FFF2-40B4-BE49-F238E27FC236}">
                  <a16:creationId xmlns:a16="http://schemas.microsoft.com/office/drawing/2014/main" id="{D9EDD593-0702-54E0-C02B-CDA932E4FB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276" y="4904523"/>
              <a:ext cx="973178" cy="973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E4ED45-B8AA-CB98-C8E3-DCCAA50E7776}"/>
                </a:ext>
              </a:extLst>
            </p:cNvPr>
            <p:cNvSpPr txBox="1"/>
            <p:nvPr/>
          </p:nvSpPr>
          <p:spPr>
            <a:xfrm>
              <a:off x="1124563" y="5191057"/>
              <a:ext cx="510533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rgbClr val="04D362"/>
                  </a:solidFill>
                </a:rPr>
                <a:t>openVidu</a:t>
              </a:r>
              <a:r>
                <a:rPr lang="ko-KR" altLang="en-US" sz="2000" dirty="0"/>
                <a:t>을 이용하여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2513" y="2760118"/>
            <a:ext cx="3492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/>
            </a:lvl1pPr>
          </a:lstStyle>
          <a:p>
            <a:r>
              <a:rPr lang="en-US" altLang="ko-KR" sz="3200" dirty="0"/>
              <a:t>3. </a:t>
            </a:r>
            <a:r>
              <a:rPr lang="en-US" altLang="ko-KR" sz="3200" dirty="0" err="1"/>
              <a:t>de;code</a:t>
            </a:r>
            <a:r>
              <a:rPr lang="en-US" altLang="ko-KR" sz="3200" dirty="0"/>
              <a:t> Arena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887548" y="333257"/>
            <a:ext cx="190308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주요 기능 소개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928395" y="532435"/>
            <a:ext cx="8218025" cy="0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19" y="1167021"/>
            <a:ext cx="4051108" cy="45969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32513" y="3465513"/>
            <a:ext cx="571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질문과 답변을 통해 경험치를 획득하고</a:t>
            </a:r>
            <a:br>
              <a:rPr lang="ko-KR" altLang="en-US" dirty="0"/>
            </a:br>
            <a:r>
              <a:rPr lang="ko-KR" altLang="en-US" dirty="0"/>
              <a:t>랭킹을 높여보세요</a:t>
            </a:r>
          </a:p>
        </p:txBody>
      </p:sp>
    </p:spTree>
    <p:extLst>
      <p:ext uri="{BB962C8B-B14F-4D97-AF65-F5344CB8AC3E}">
        <p14:creationId xmlns:p14="http://schemas.microsoft.com/office/powerpoint/2010/main" val="158868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765636" y="1625006"/>
            <a:ext cx="8663154" cy="443315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416246" y="5393789"/>
            <a:ext cx="3376474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887926" y="4501913"/>
            <a:ext cx="4433114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359606" y="3610037"/>
            <a:ext cx="5489754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81832" y="1083435"/>
            <a:ext cx="523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ko-KR" altLang="en-US" sz="2000" b="1" dirty="0"/>
              <a:t>단순 질의 응답 게시판</a:t>
            </a:r>
            <a:r>
              <a:rPr lang="en-US" altLang="ko-KR" sz="2000" b="1" dirty="0"/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0768" y="333257"/>
            <a:ext cx="28668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Arena</a:t>
            </a:r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9" name="직선 연결선 8"/>
          <p:cNvCxnSpPr>
            <a:stCxn id="7" idx="3"/>
          </p:cNvCxnSpPr>
          <p:nvPr/>
        </p:nvCxnSpPr>
        <p:spPr>
          <a:xfrm>
            <a:off x="3787578" y="533312"/>
            <a:ext cx="7358842" cy="1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765946" y="2689218"/>
            <a:ext cx="6662534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419293" y="1778059"/>
            <a:ext cx="7355840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212569" y="1777981"/>
            <a:ext cx="1783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질문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2569" y="2687971"/>
            <a:ext cx="1783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답변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12569" y="3597961"/>
            <a:ext cx="1783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2569" y="4507951"/>
            <a:ext cx="1783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대댓글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2569" y="5417941"/>
            <a:ext cx="1783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대대댓글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5939690" y="2220480"/>
            <a:ext cx="329586" cy="352196"/>
          </a:xfrm>
          <a:prstGeom prst="downArrow">
            <a:avLst/>
          </a:prstGeom>
          <a:solidFill>
            <a:schemeClr val="bg1"/>
          </a:solidFill>
          <a:ln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5939690" y="3163908"/>
            <a:ext cx="329586" cy="352196"/>
          </a:xfrm>
          <a:prstGeom prst="downArrow">
            <a:avLst/>
          </a:prstGeom>
          <a:solidFill>
            <a:schemeClr val="bg1"/>
          </a:solidFill>
          <a:ln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5939690" y="4074568"/>
            <a:ext cx="329586" cy="352196"/>
          </a:xfrm>
          <a:prstGeom prst="downArrow">
            <a:avLst/>
          </a:prstGeom>
          <a:solidFill>
            <a:schemeClr val="bg1"/>
          </a:solidFill>
          <a:ln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5939690" y="4986903"/>
            <a:ext cx="329586" cy="352196"/>
          </a:xfrm>
          <a:prstGeom prst="downArrow">
            <a:avLst/>
          </a:prstGeom>
          <a:solidFill>
            <a:schemeClr val="bg1"/>
          </a:solidFill>
          <a:ln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63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5555" y="1212448"/>
            <a:ext cx="7923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b="1"/>
            </a:lvl1pPr>
          </a:lstStyle>
          <a:p>
            <a:r>
              <a:rPr lang="ko-KR" altLang="en-US" dirty="0"/>
              <a:t>그렇다면 여러분들은 </a:t>
            </a:r>
            <a:r>
              <a:rPr lang="ko-KR" altLang="en-US" dirty="0">
                <a:solidFill>
                  <a:srgbClr val="FF0000"/>
                </a:solidFill>
              </a:rPr>
              <a:t>어떤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개발자</a:t>
            </a:r>
            <a:r>
              <a:rPr lang="ko-KR" altLang="en-US" dirty="0"/>
              <a:t>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54361" y="53692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11211" y="542531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354725" y="2213302"/>
            <a:ext cx="4411080" cy="3155980"/>
            <a:chOff x="6817359" y="2682240"/>
            <a:chExt cx="3312161" cy="2369740"/>
          </a:xfrm>
        </p:grpSpPr>
        <p:pic>
          <p:nvPicPr>
            <p:cNvPr id="3074" name="Picture 2" descr="https://velog.velcdn.com/images/zeze95/post/0182c380-4eef-40b0-b6dd-ca8c41443e6b/image.jpe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5" t="40751" r="288" b="12184"/>
            <a:stretch/>
          </p:blipFill>
          <p:spPr bwMode="auto">
            <a:xfrm>
              <a:off x="6817359" y="2682240"/>
              <a:ext cx="3312161" cy="2326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84160" y="3867499"/>
              <a:ext cx="1343457" cy="1184481"/>
            </a:xfrm>
            <a:prstGeom prst="rect">
              <a:avLst/>
            </a:prstGeom>
          </p:spPr>
        </p:pic>
      </p:grpSp>
      <p:pic>
        <p:nvPicPr>
          <p:cNvPr id="5" name="Picture 2" descr="https://velog.velcdn.com/images/zeze95/post/0182c380-4eef-40b0-b6dd-ca8c41443e6b/image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" t="40751" r="49921" b="11979"/>
          <a:stretch/>
        </p:blipFill>
        <p:spPr bwMode="auto">
          <a:xfrm>
            <a:off x="1497588" y="2207331"/>
            <a:ext cx="4431262" cy="310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atGPT Logo PNG With Transparent Background">
            <a:extLst>
              <a:ext uri="{FF2B5EF4-FFF2-40B4-BE49-F238E27FC236}">
                <a16:creationId xmlns:a16="http://schemas.microsoft.com/office/drawing/2014/main" id="{28DC6A4B-E470-4A02-29FF-61AEDC58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842" y="3937605"/>
            <a:ext cx="405984" cy="40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99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765636" y="1625006"/>
            <a:ext cx="8663154" cy="443315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416246" y="5393789"/>
            <a:ext cx="3376474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887926" y="4501913"/>
            <a:ext cx="4433114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359606" y="3610037"/>
            <a:ext cx="5489754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81832" y="1083435"/>
            <a:ext cx="523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ko-KR" altLang="en-US" sz="2000" b="1" dirty="0"/>
              <a:t>단순 질의 응답 게시판</a:t>
            </a:r>
            <a:r>
              <a:rPr lang="en-US" altLang="ko-KR" sz="2000" b="1" dirty="0"/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0768" y="333257"/>
            <a:ext cx="28668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Arena</a:t>
            </a:r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9" name="직선 연결선 8"/>
          <p:cNvCxnSpPr>
            <a:stCxn id="7" idx="3"/>
          </p:cNvCxnSpPr>
          <p:nvPr/>
        </p:nvCxnSpPr>
        <p:spPr>
          <a:xfrm>
            <a:off x="3787578" y="533312"/>
            <a:ext cx="7358842" cy="1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765946" y="2689218"/>
            <a:ext cx="6662534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419293" y="1778059"/>
            <a:ext cx="7355840" cy="40011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212569" y="1777981"/>
            <a:ext cx="1783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질문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2569" y="2687971"/>
            <a:ext cx="1783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답변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12569" y="3597961"/>
            <a:ext cx="1783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2569" y="4507951"/>
            <a:ext cx="1783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대댓글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2569" y="5417941"/>
            <a:ext cx="1783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대대댓글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5939690" y="2220480"/>
            <a:ext cx="329586" cy="352196"/>
          </a:xfrm>
          <a:prstGeom prst="downArrow">
            <a:avLst/>
          </a:prstGeom>
          <a:solidFill>
            <a:schemeClr val="bg1"/>
          </a:solidFill>
          <a:ln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5939690" y="3163908"/>
            <a:ext cx="329586" cy="352196"/>
          </a:xfrm>
          <a:prstGeom prst="downArrow">
            <a:avLst/>
          </a:prstGeom>
          <a:solidFill>
            <a:schemeClr val="bg1"/>
          </a:solidFill>
          <a:ln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5939690" y="4074568"/>
            <a:ext cx="329586" cy="352196"/>
          </a:xfrm>
          <a:prstGeom prst="downArrow">
            <a:avLst/>
          </a:prstGeom>
          <a:solidFill>
            <a:schemeClr val="bg1"/>
          </a:solidFill>
          <a:ln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5939690" y="4986903"/>
            <a:ext cx="329586" cy="352196"/>
          </a:xfrm>
          <a:prstGeom prst="downArrow">
            <a:avLst/>
          </a:prstGeom>
          <a:solidFill>
            <a:schemeClr val="bg1"/>
          </a:solidFill>
          <a:ln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475F31-FB66-08D5-A1A4-AA706670B456}"/>
              </a:ext>
            </a:extLst>
          </p:cNvPr>
          <p:cNvSpPr/>
          <p:nvPr/>
        </p:nvSpPr>
        <p:spPr>
          <a:xfrm>
            <a:off x="-327950" y="-141496"/>
            <a:ext cx="12847899" cy="731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 rot="21021635">
            <a:off x="4669154" y="3201094"/>
            <a:ext cx="2926718" cy="101566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 dirty="0" err="1">
                <a:solidFill>
                  <a:srgbClr val="C00000"/>
                </a:solidFill>
              </a:rPr>
              <a:t>노잼</a:t>
            </a:r>
            <a:r>
              <a:rPr lang="en-US" altLang="ko-KR" sz="6000" b="1" dirty="0">
                <a:solidFill>
                  <a:srgbClr val="C00000"/>
                </a:solidFill>
              </a:rPr>
              <a:t>!</a:t>
            </a:r>
            <a:endParaRPr lang="ko-KR" altLang="en-US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24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49" y="1012653"/>
            <a:ext cx="6657238" cy="53366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0768" y="333257"/>
            <a:ext cx="28668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Arena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3"/>
          </p:cNvCxnSpPr>
          <p:nvPr/>
        </p:nvCxnSpPr>
        <p:spPr>
          <a:xfrm>
            <a:off x="3787578" y="533312"/>
            <a:ext cx="7358842" cy="1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736493" y="4014558"/>
            <a:ext cx="691549" cy="691549"/>
            <a:chOff x="3988340" y="733367"/>
            <a:chExt cx="1021405" cy="1021405"/>
          </a:xfrm>
        </p:grpSpPr>
        <p:sp>
          <p:nvSpPr>
            <p:cNvPr id="4" name="타원 3"/>
            <p:cNvSpPr/>
            <p:nvPr/>
          </p:nvSpPr>
          <p:spPr>
            <a:xfrm>
              <a:off x="3988340" y="733367"/>
              <a:ext cx="1021405" cy="1021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002" y="763477"/>
              <a:ext cx="982079" cy="961183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264661" y="1018006"/>
            <a:ext cx="15568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 b="1"/>
            </a:lvl1pPr>
          </a:lstStyle>
          <a:p>
            <a:pPr algn="l"/>
            <a:r>
              <a:rPr lang="ko-KR" altLang="en-US" dirty="0" err="1"/>
              <a:t>티어</a:t>
            </a:r>
            <a:r>
              <a:rPr lang="ko-KR" altLang="en-US" dirty="0"/>
              <a:t> 시스템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147837" y="2258293"/>
            <a:ext cx="790577" cy="1105096"/>
            <a:chOff x="1147837" y="2258293"/>
            <a:chExt cx="790577" cy="110509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47837" y="2258293"/>
              <a:ext cx="790577" cy="79057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195571" y="3055612"/>
              <a:ext cx="690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2E6CA4"/>
                  </a:solidFill>
                </a:rPr>
                <a:t>출석</a:t>
              </a:r>
              <a:endParaRPr lang="ko-KR" altLang="en-US" sz="1400" b="1" dirty="0">
                <a:solidFill>
                  <a:srgbClr val="2E6CA4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297722" y="2151830"/>
            <a:ext cx="909459" cy="1222407"/>
            <a:chOff x="10257677" y="2227728"/>
            <a:chExt cx="909459" cy="122240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7677" y="2227728"/>
              <a:ext cx="909459" cy="90945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0365101" y="3142358"/>
              <a:ext cx="690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000000"/>
                  </a:solidFill>
                </a:rPr>
                <a:t>질문</a:t>
              </a:r>
              <a:endParaRPr lang="ko-KR" altLang="en-US" sz="14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9611756" y="4398331"/>
            <a:ext cx="1069532" cy="1377307"/>
            <a:chOff x="10623116" y="4874987"/>
            <a:chExt cx="1069532" cy="137730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3116" y="5182764"/>
              <a:ext cx="1069532" cy="106953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0812441" y="4874987"/>
              <a:ext cx="690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D9A62A"/>
                  </a:solidFill>
                </a:rPr>
                <a:t>답변</a:t>
              </a:r>
              <a:endParaRPr lang="ko-KR" altLang="en-US" sz="1400" b="1" dirty="0">
                <a:solidFill>
                  <a:srgbClr val="D9A62A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35048" y="3889048"/>
            <a:ext cx="1365722" cy="1625245"/>
            <a:chOff x="235048" y="3889048"/>
            <a:chExt cx="1365722" cy="162524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5048" y="4148571"/>
              <a:ext cx="1365722" cy="136572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72469" y="3889048"/>
              <a:ext cx="690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588E33"/>
                  </a:solidFill>
                </a:rPr>
                <a:t>채택</a:t>
              </a:r>
              <a:endParaRPr lang="ko-KR" altLang="en-US" sz="1400" b="1" dirty="0">
                <a:solidFill>
                  <a:srgbClr val="588E33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857702" y="3351387"/>
            <a:ext cx="691549" cy="691549"/>
            <a:chOff x="4043207" y="1218061"/>
            <a:chExt cx="1021405" cy="1021405"/>
          </a:xfrm>
        </p:grpSpPr>
        <p:sp>
          <p:nvSpPr>
            <p:cNvPr id="27" name="타원 26"/>
            <p:cNvSpPr/>
            <p:nvPr/>
          </p:nvSpPr>
          <p:spPr>
            <a:xfrm>
              <a:off x="4043207" y="1218061"/>
              <a:ext cx="1021405" cy="1021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352" y="1255437"/>
              <a:ext cx="903114" cy="94687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990829" y="2737451"/>
            <a:ext cx="691549" cy="691549"/>
            <a:chOff x="5501343" y="19938"/>
            <a:chExt cx="1021405" cy="1021405"/>
          </a:xfrm>
        </p:grpSpPr>
        <p:sp>
          <p:nvSpPr>
            <p:cNvPr id="28" name="타원 27"/>
            <p:cNvSpPr/>
            <p:nvPr/>
          </p:nvSpPr>
          <p:spPr>
            <a:xfrm>
              <a:off x="5501343" y="19938"/>
              <a:ext cx="1021405" cy="1021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908" y="110891"/>
              <a:ext cx="852274" cy="852274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8182781" y="1883725"/>
            <a:ext cx="672152" cy="722834"/>
            <a:chOff x="4441082" y="1555399"/>
            <a:chExt cx="1021405" cy="1021405"/>
          </a:xfrm>
        </p:grpSpPr>
        <p:sp>
          <p:nvSpPr>
            <p:cNvPr id="30" name="타원 29"/>
            <p:cNvSpPr/>
            <p:nvPr/>
          </p:nvSpPr>
          <p:spPr>
            <a:xfrm>
              <a:off x="4441082" y="1555399"/>
              <a:ext cx="1021405" cy="10214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464" y="1626612"/>
              <a:ext cx="899878" cy="87097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3542140" y="4360333"/>
            <a:ext cx="691549" cy="691549"/>
            <a:chOff x="4751715" y="758745"/>
            <a:chExt cx="824357" cy="824357"/>
          </a:xfrm>
        </p:grpSpPr>
        <p:sp>
          <p:nvSpPr>
            <p:cNvPr id="41" name="타원 40"/>
            <p:cNvSpPr/>
            <p:nvPr/>
          </p:nvSpPr>
          <p:spPr>
            <a:xfrm>
              <a:off x="4751715" y="758745"/>
              <a:ext cx="824357" cy="8243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893" y="81092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71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20768" y="333257"/>
            <a:ext cx="28668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000" b="1" dirty="0"/>
              <a:t>주요 기능 소개 </a:t>
            </a:r>
            <a:r>
              <a:rPr lang="en-US" altLang="ko-KR" sz="2000" b="1" dirty="0"/>
              <a:t>: Arena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3"/>
          </p:cNvCxnSpPr>
          <p:nvPr/>
        </p:nvCxnSpPr>
        <p:spPr>
          <a:xfrm>
            <a:off x="3787578" y="533312"/>
            <a:ext cx="7358842" cy="1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64661" y="1018006"/>
            <a:ext cx="155683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2000" b="1"/>
            </a:lvl1pPr>
          </a:lstStyle>
          <a:p>
            <a:pPr algn="l"/>
            <a:r>
              <a:rPr lang="ko-KR" altLang="en-US" dirty="0"/>
              <a:t>랭킹 시스템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005" y="1018006"/>
            <a:ext cx="8793691" cy="53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6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202595" y="3173125"/>
            <a:ext cx="1929686" cy="584775"/>
            <a:chOff x="3933032" y="3208050"/>
            <a:chExt cx="1929686" cy="584775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542473" y="3208050"/>
              <a:ext cx="13202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/>
                <a:t>시연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23754" y="3065095"/>
              <a:ext cx="489242" cy="870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5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707283" y="3136612"/>
            <a:ext cx="2777434" cy="584775"/>
            <a:chOff x="3933032" y="3208050"/>
            <a:chExt cx="2777434" cy="584775"/>
          </a:xfrm>
        </p:grpSpPr>
        <p:sp>
          <p:nvSpPr>
            <p:cNvPr id="9" name="TextBox 8"/>
            <p:cNvSpPr txBox="1"/>
            <p:nvPr/>
          </p:nvSpPr>
          <p:spPr>
            <a:xfrm flipH="1">
              <a:off x="4635998" y="3208050"/>
              <a:ext cx="2074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/>
                <a:t>사용 기술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23754" y="3065095"/>
              <a:ext cx="489242" cy="870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532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754877" y="641539"/>
            <a:ext cx="4931923" cy="60997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7548" y="333257"/>
            <a:ext cx="130035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000" b="1" dirty="0"/>
              <a:t>사용 기술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6" name="직선 연결선 5"/>
          <p:cNvCxnSpPr>
            <a:stCxn id="3" idx="3"/>
          </p:cNvCxnSpPr>
          <p:nvPr/>
        </p:nvCxnSpPr>
        <p:spPr>
          <a:xfrm flipV="1">
            <a:off x="2187904" y="532436"/>
            <a:ext cx="8958516" cy="876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25" y="767998"/>
            <a:ext cx="4265626" cy="58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790558" y="3173125"/>
            <a:ext cx="2683909" cy="584775"/>
            <a:chOff x="3933032" y="3208050"/>
            <a:chExt cx="2683909" cy="584775"/>
          </a:xfrm>
        </p:grpSpPr>
        <p:sp>
          <p:nvSpPr>
            <p:cNvPr id="9" name="TextBox 8"/>
            <p:cNvSpPr txBox="1"/>
            <p:nvPr/>
          </p:nvSpPr>
          <p:spPr>
            <a:xfrm flipH="1">
              <a:off x="4542473" y="3208050"/>
              <a:ext cx="20744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/>
                <a:t>기대효과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23754" y="3065095"/>
              <a:ext cx="489242" cy="870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93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556227351"/>
              </p:ext>
            </p:extLst>
          </p:nvPr>
        </p:nvGraphicFramePr>
        <p:xfrm>
          <a:off x="1650538" y="532436"/>
          <a:ext cx="8963949" cy="6083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6336579" y="1135941"/>
            <a:ext cx="2003117" cy="523221"/>
            <a:chOff x="1588063" y="4621508"/>
            <a:chExt cx="1110691" cy="290116"/>
          </a:xfrm>
        </p:grpSpPr>
        <p:sp>
          <p:nvSpPr>
            <p:cNvPr id="10" name="TextBox 9"/>
            <p:cNvSpPr txBox="1"/>
            <p:nvPr/>
          </p:nvSpPr>
          <p:spPr>
            <a:xfrm>
              <a:off x="1855960" y="4621508"/>
              <a:ext cx="842794" cy="290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err="1"/>
                <a:t>de;code</a:t>
              </a:r>
              <a:endParaRPr lang="ko-KR" altLang="en-US" sz="7200" b="1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063" y="4684788"/>
              <a:ext cx="333330" cy="171819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213099" y="434734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실제 코드 고치는 시간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7548" y="333257"/>
            <a:ext cx="130035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000" b="1"/>
              <a:t>기대 효과</a:t>
            </a:r>
            <a:endParaRPr lang="ko-KR" altLang="en-US" sz="24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710" y="177282"/>
            <a:ext cx="400112" cy="712062"/>
          </a:xfrm>
          <a:prstGeom prst="rect">
            <a:avLst/>
          </a:prstGeom>
        </p:spPr>
      </p:pic>
      <p:cxnSp>
        <p:nvCxnSpPr>
          <p:cNvPr id="16" name="직선 연결선 15"/>
          <p:cNvCxnSpPr>
            <a:stCxn id="14" idx="3"/>
          </p:cNvCxnSpPr>
          <p:nvPr/>
        </p:nvCxnSpPr>
        <p:spPr>
          <a:xfrm flipV="1">
            <a:off x="2187904" y="532436"/>
            <a:ext cx="8958516" cy="876"/>
          </a:xfrm>
          <a:prstGeom prst="line">
            <a:avLst/>
          </a:prstGeom>
          <a:ln w="19050">
            <a:solidFill>
              <a:srgbClr val="89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4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여러분의 시간은 소중하니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9"/>
          <a:stretch/>
        </p:blipFill>
        <p:spPr bwMode="auto">
          <a:xfrm>
            <a:off x="2993704" y="1307246"/>
            <a:ext cx="6277618" cy="431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513634" y="1838528"/>
            <a:ext cx="3735421" cy="535021"/>
          </a:xfrm>
          <a:prstGeom prst="rect">
            <a:avLst/>
          </a:prstGeom>
          <a:solidFill>
            <a:srgbClr val="0E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90227" y="1844456"/>
            <a:ext cx="3735421" cy="535021"/>
          </a:xfrm>
          <a:prstGeom prst="rect">
            <a:avLst/>
          </a:prstGeom>
          <a:solidFill>
            <a:srgbClr val="0E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CADA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검색할 시간을 아껴드립니다</a:t>
            </a:r>
          </a:p>
        </p:txBody>
      </p:sp>
    </p:spTree>
    <p:extLst>
      <p:ext uri="{BB962C8B-B14F-4D97-AF65-F5344CB8AC3E}">
        <p14:creationId xmlns:p14="http://schemas.microsoft.com/office/powerpoint/2010/main" val="2438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B831662-0999-B4EA-C09D-776074BA0588}"/>
              </a:ext>
            </a:extLst>
          </p:cNvPr>
          <p:cNvGrpSpPr/>
          <p:nvPr/>
        </p:nvGrpSpPr>
        <p:grpSpPr>
          <a:xfrm>
            <a:off x="4330169" y="2236881"/>
            <a:ext cx="3531661" cy="1711572"/>
            <a:chOff x="4330169" y="2009815"/>
            <a:chExt cx="3531661" cy="1711572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330169" y="3136612"/>
              <a:ext cx="35316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/>
                <a:t>감사합니다</a:t>
              </a:r>
            </a:p>
          </p:txBody>
        </p:sp>
        <p:pic>
          <p:nvPicPr>
            <p:cNvPr id="2" name="그림 1" descr="그래픽, 상징, 폰트, 로고이(가) 표시된 사진&#10;&#10;자동 생성된 설명">
              <a:extLst>
                <a:ext uri="{FF2B5EF4-FFF2-40B4-BE49-F238E27FC236}">
                  <a16:creationId xmlns:a16="http://schemas.microsoft.com/office/drawing/2014/main" id="{00EC5D6F-A09E-FDC6-E324-44469D4BF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80049" y="2308265"/>
              <a:ext cx="1231900" cy="6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02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930198"/>
            <a:ext cx="4997603" cy="4997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580" y="3228944"/>
            <a:ext cx="3164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사실 저희 코딩 잘 합니다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34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202595" y="3173125"/>
            <a:ext cx="1929686" cy="584775"/>
            <a:chOff x="3933032" y="3208050"/>
            <a:chExt cx="1929686" cy="584775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542473" y="3208050"/>
              <a:ext cx="13202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/>
                <a:t>QnA</a:t>
              </a:r>
              <a:endParaRPr lang="ko-KR" altLang="en-US" sz="3200" b="1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23754" y="3065095"/>
              <a:ext cx="489242" cy="870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11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792" y="3228945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 b="1"/>
            </a:lvl1pPr>
          </a:lstStyle>
          <a:p>
            <a:r>
              <a:rPr lang="ko-KR" altLang="en-US" dirty="0"/>
              <a:t>디버깅이 문제죠</a:t>
            </a:r>
          </a:p>
        </p:txBody>
      </p:sp>
      <p:pic>
        <p:nvPicPr>
          <p:cNvPr id="6" name="Picture 2" descr="🦁FE 6기 ] Week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4" y="930198"/>
            <a:ext cx="3998082" cy="499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2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415757202"/>
              </p:ext>
            </p:extLst>
          </p:nvPr>
        </p:nvGraphicFramePr>
        <p:xfrm>
          <a:off x="2032000" y="50217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2" descr="https://velog.velcdn.com/images/zeze95/post/0182c380-4eef-40b0-b6dd-ca8c41443e6b/image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77" t="51644" r="3184" b="23282"/>
          <a:stretch/>
        </p:blipFill>
        <p:spPr bwMode="auto">
          <a:xfrm>
            <a:off x="4729481" y="3903484"/>
            <a:ext cx="1097280" cy="110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velog.velcdn.com/images/zeze95/post/0182c380-4eef-40b0-b6dd-ca8c41443e6b/image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 t="40751" r="30765" b="34293"/>
          <a:stretch/>
        </p:blipFill>
        <p:spPr bwMode="auto">
          <a:xfrm>
            <a:off x="4541520" y="2036477"/>
            <a:ext cx="991997" cy="95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H="1" flipV="1">
            <a:off x="3098800" y="812800"/>
            <a:ext cx="2727962" cy="8839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382" y="62813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코드 고치는 시간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4E7A75-30BF-C014-5F45-5D63334BB918}"/>
              </a:ext>
            </a:extLst>
          </p:cNvPr>
          <p:cNvGrpSpPr/>
          <p:nvPr/>
        </p:nvGrpSpPr>
        <p:grpSpPr>
          <a:xfrm>
            <a:off x="6630933" y="2914612"/>
            <a:ext cx="1268898" cy="1101801"/>
            <a:chOff x="6630933" y="2914612"/>
            <a:chExt cx="1268898" cy="110180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630933" y="2914612"/>
              <a:ext cx="1268898" cy="1101801"/>
            </a:xfrm>
            <a:prstGeom prst="rect">
              <a:avLst/>
            </a:prstGeom>
          </p:spPr>
        </p:pic>
        <p:pic>
          <p:nvPicPr>
            <p:cNvPr id="2" name="Picture 2" descr="ChatGPT Logo PNG With Transparent Background">
              <a:extLst>
                <a:ext uri="{FF2B5EF4-FFF2-40B4-BE49-F238E27FC236}">
                  <a16:creationId xmlns:a16="http://schemas.microsoft.com/office/drawing/2014/main" id="{B40EA58C-8B8F-82D3-98E0-E83BEAF2B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382" y="2947005"/>
              <a:ext cx="405984" cy="405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212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여러분의 시간은 소중하니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9"/>
          <a:stretch/>
        </p:blipFill>
        <p:spPr bwMode="auto">
          <a:xfrm>
            <a:off x="2993704" y="1307246"/>
            <a:ext cx="6277618" cy="431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490227" y="1844456"/>
            <a:ext cx="3735421" cy="535021"/>
          </a:xfrm>
          <a:prstGeom prst="rect">
            <a:avLst/>
          </a:prstGeom>
          <a:solidFill>
            <a:srgbClr val="0E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CADA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검색할 시간을 아껴드립니다</a:t>
            </a:r>
          </a:p>
        </p:txBody>
      </p:sp>
    </p:spTree>
    <p:extLst>
      <p:ext uri="{BB962C8B-B14F-4D97-AF65-F5344CB8AC3E}">
        <p14:creationId xmlns:p14="http://schemas.microsoft.com/office/powerpoint/2010/main" val="74546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7632699" y="4895890"/>
            <a:ext cx="2067559" cy="898211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서재화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박우철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정진영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박정규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엄세원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제선명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57118" y="3058960"/>
            <a:ext cx="6866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62C0A6"/>
                </a:solidFill>
              </a:rPr>
              <a:t>자유롭게 질문하고 답변하는</a:t>
            </a:r>
            <a:r>
              <a:rPr lang="ko-KR" altLang="en-US" sz="3200" dirty="0">
                <a:solidFill>
                  <a:srgbClr val="62C0A6"/>
                </a:solidFill>
              </a:rPr>
              <a:t/>
            </a:r>
            <a:br>
              <a:rPr lang="ko-KR" altLang="en-US" sz="3200" dirty="0">
                <a:solidFill>
                  <a:srgbClr val="62C0A6"/>
                </a:solidFill>
              </a:rPr>
            </a:br>
            <a:r>
              <a:rPr lang="en-US" altLang="ko-KR" sz="3200" b="1" dirty="0">
                <a:solidFill>
                  <a:srgbClr val="62C0A6"/>
                </a:solidFill>
              </a:rPr>
              <a:t>IT </a:t>
            </a:r>
            <a:r>
              <a:rPr lang="ko-KR" altLang="en-US" sz="3200" b="1" dirty="0">
                <a:solidFill>
                  <a:srgbClr val="62C0A6"/>
                </a:solidFill>
              </a:rPr>
              <a:t>개발자 커뮤니티</a:t>
            </a:r>
            <a:endParaRPr lang="ko-KR" altLang="en-US" sz="3200" dirty="0">
              <a:solidFill>
                <a:srgbClr val="62C0A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67571" y="2135630"/>
            <a:ext cx="2762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/>
              <a:t>de;code</a:t>
            </a:r>
            <a:endParaRPr lang="ko-KR" altLang="en-US" sz="5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49" y="2212779"/>
            <a:ext cx="1491922" cy="7690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08791" y="4495780"/>
            <a:ext cx="231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Team ‘Small 7alk’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482</Words>
  <Application>Microsoft Office PowerPoint</Application>
  <PresentationFormat>와이드스크린</PresentationFormat>
  <Paragraphs>158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궁서체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111</cp:revision>
  <dcterms:created xsi:type="dcterms:W3CDTF">2024-02-15T02:13:31Z</dcterms:created>
  <dcterms:modified xsi:type="dcterms:W3CDTF">2024-02-16T02:08:10Z</dcterms:modified>
</cp:coreProperties>
</file>